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2" r:id="rId4"/>
    <p:sldId id="263" r:id="rId5"/>
    <p:sldId id="264" r:id="rId6"/>
    <p:sldId id="257" r:id="rId7"/>
    <p:sldId id="259" r:id="rId8"/>
    <p:sldId id="260" r:id="rId9"/>
    <p:sldId id="261" r:id="rId10"/>
    <p:sldId id="265" r:id="rId11"/>
    <p:sldId id="266" r:id="rId12"/>
    <p:sldId id="267" r:id="rId13"/>
    <p:sldId id="271" r:id="rId14"/>
    <p:sldId id="268" r:id="rId15"/>
    <p:sldId id="272" r:id="rId16"/>
    <p:sldId id="269" r:id="rId17"/>
    <p:sldId id="274" r:id="rId18"/>
    <p:sldId id="280" r:id="rId19"/>
    <p:sldId id="279" r:id="rId20"/>
    <p:sldId id="270" r:id="rId21"/>
    <p:sldId id="273" r:id="rId22"/>
    <p:sldId id="275" r:id="rId23"/>
    <p:sldId id="276" r:id="rId24"/>
    <p:sldId id="277" r:id="rId25"/>
    <p:sldId id="278" r:id="rId26"/>
    <p:sldId id="281" r:id="rId27"/>
    <p:sldId id="282" r:id="rId28"/>
    <p:sldId id="28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5" d="100"/>
          <a:sy n="105" d="100"/>
        </p:scale>
        <p:origin x="79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4.emf"/></Relationships>
</file>

<file path=ppt/media/image1.png>
</file>

<file path=ppt/media/image10.png>
</file>

<file path=ppt/media/image12.png>
</file>

<file path=ppt/media/image2.png>
</file>

<file path=ppt/media/image3.png>
</file>

<file path=ppt/media/image4.png>
</file>

<file path=ppt/media/image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CDAA7-4B81-410C-8A8E-DE3500FAF9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279DB34-9D8A-4CD8-A9EE-BBF4A9A1F3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E50F8E-23D0-4354-A273-68540EEB9692}"/>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5" name="Footer Placeholder 4">
            <a:extLst>
              <a:ext uri="{FF2B5EF4-FFF2-40B4-BE49-F238E27FC236}">
                <a16:creationId xmlns:a16="http://schemas.microsoft.com/office/drawing/2014/main" id="{3E273D80-E2C8-4655-932F-393006BBC7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ED7D63-88DA-4BA8-8D79-6C32815E7A84}"/>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2380385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BE4D4-CA86-4B9E-AEEB-FD19FFCEAE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4E929BE-7FA0-4712-9C46-957C2C89A9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7D3547-BC76-46B5-B1B0-F6085FD0F08E}"/>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5" name="Footer Placeholder 4">
            <a:extLst>
              <a:ext uri="{FF2B5EF4-FFF2-40B4-BE49-F238E27FC236}">
                <a16:creationId xmlns:a16="http://schemas.microsoft.com/office/drawing/2014/main" id="{B53587B6-A294-4583-97AD-4EAE626BA3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743941-2696-42D9-9350-0F4BDC3B84B9}"/>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2996251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DC65FA-EE65-44FD-9280-02E738E3B97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7A7349-5CD1-42EC-9B4E-59E90C4E62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DE4804-07BF-4AE7-B67C-005B5C5AE5CB}"/>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5" name="Footer Placeholder 4">
            <a:extLst>
              <a:ext uri="{FF2B5EF4-FFF2-40B4-BE49-F238E27FC236}">
                <a16:creationId xmlns:a16="http://schemas.microsoft.com/office/drawing/2014/main" id="{B0557544-59FA-475C-B3F9-03DDBAB1D2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D7A0E8-93F7-4341-9578-92B1D6629660}"/>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3535441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01F49-2CCF-4CD7-84FC-2D73F540E0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6B0272-FFD4-4221-A24D-B099772A7D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A45EB1-A0E0-49D2-BA5C-15CA3F5DF9F4}"/>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5" name="Footer Placeholder 4">
            <a:extLst>
              <a:ext uri="{FF2B5EF4-FFF2-40B4-BE49-F238E27FC236}">
                <a16:creationId xmlns:a16="http://schemas.microsoft.com/office/drawing/2014/main" id="{A0523AF5-BE0C-41AA-AD92-83F1E9923C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CFF92D-F5B9-4C30-BA26-1A3CB07BE2C4}"/>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2224615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CCA4E-1C92-4271-9E65-48A97A3A9B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1BB3B3D-7647-4EEF-8BBF-061C29C65A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D3EF1A-A836-4057-B264-F7EFE9E12D18}"/>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5" name="Footer Placeholder 4">
            <a:extLst>
              <a:ext uri="{FF2B5EF4-FFF2-40B4-BE49-F238E27FC236}">
                <a16:creationId xmlns:a16="http://schemas.microsoft.com/office/drawing/2014/main" id="{94E60762-6491-483B-A93D-B7CCA65E07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7A7D0B-8289-44DB-98D2-7B619E644FFC}"/>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3204059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E5EAA-55B3-436E-A2EB-D28AF55451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7F22AE-AEA6-42A2-802C-F9D5FF5A83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233539-664A-44AA-AD3F-0C972500AF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8E6E8FB-A15F-4293-B17D-9959383F62AF}"/>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6" name="Footer Placeholder 5">
            <a:extLst>
              <a:ext uri="{FF2B5EF4-FFF2-40B4-BE49-F238E27FC236}">
                <a16:creationId xmlns:a16="http://schemas.microsoft.com/office/drawing/2014/main" id="{EF4B4F53-0199-4BD0-B8F1-E9932792D7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CEC7B6-F505-4FE7-B924-CC2E66DD2982}"/>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4009305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D60D1-5595-4466-8415-BD167EFD2D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5385F1-657E-40B3-ACBA-BB7801C094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2BA9BC-5899-4642-B1F1-CCAAF72CAE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DE2A569-F994-4733-A3C6-191D9185EF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8D1FA0-12CF-4517-8464-6448E1BD44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818AB6-F7B3-41EE-8850-0EC9FB6C0665}"/>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8" name="Footer Placeholder 7">
            <a:extLst>
              <a:ext uri="{FF2B5EF4-FFF2-40B4-BE49-F238E27FC236}">
                <a16:creationId xmlns:a16="http://schemas.microsoft.com/office/drawing/2014/main" id="{44538172-50D2-4D29-94FC-9E0B43FF23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EA4BEC0-AD27-4BD1-AF12-BE59DA4ADB23}"/>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2863663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30DE1-A3D8-4EF9-A550-7C2DE3DDAA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A564D98-3550-40E3-AFB9-233C36B5BB00}"/>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4" name="Footer Placeholder 3">
            <a:extLst>
              <a:ext uri="{FF2B5EF4-FFF2-40B4-BE49-F238E27FC236}">
                <a16:creationId xmlns:a16="http://schemas.microsoft.com/office/drawing/2014/main" id="{2A232A2D-B88B-4E93-AA4A-0BDE9BAF29C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4329C8-7735-4A1B-81A7-E7967A699E52}"/>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1862613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0598AE-F86C-4318-BD0D-5DF61C10FD77}"/>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3" name="Footer Placeholder 2">
            <a:extLst>
              <a:ext uri="{FF2B5EF4-FFF2-40B4-BE49-F238E27FC236}">
                <a16:creationId xmlns:a16="http://schemas.microsoft.com/office/drawing/2014/main" id="{A88F342B-AC6B-47EE-8DAD-827CE9A038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ED7A8F-FE5D-473F-BB5F-573F49FC3083}"/>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203366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8DBB4-2E0C-4995-934A-78B3B6827F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95C6D9-831A-405B-AB14-49D63B171F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49D272-5FB9-4263-AC7E-F8FC9CE7A2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F0E45F-8269-463A-B4EC-7378D51C6229}"/>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6" name="Footer Placeholder 5">
            <a:extLst>
              <a:ext uri="{FF2B5EF4-FFF2-40B4-BE49-F238E27FC236}">
                <a16:creationId xmlns:a16="http://schemas.microsoft.com/office/drawing/2014/main" id="{8D47092D-2EAB-4DEC-B53B-A3C1296968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035C05-7813-4DD4-8052-2470D643AFB9}"/>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806612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699C0-3BA5-492B-BA2D-F7096F3867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394C2E0-3882-486E-9A73-BCAB75ABCD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C9F7F7E-75C7-4E0F-9E9A-98C4E7145D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D6B9E2-784B-4558-AC0B-B3007C920B39}"/>
              </a:ext>
            </a:extLst>
          </p:cNvPr>
          <p:cNvSpPr>
            <a:spLocks noGrp="1"/>
          </p:cNvSpPr>
          <p:nvPr>
            <p:ph type="dt" sz="half" idx="10"/>
          </p:nvPr>
        </p:nvSpPr>
        <p:spPr/>
        <p:txBody>
          <a:bodyPr/>
          <a:lstStyle/>
          <a:p>
            <a:fld id="{6EFF9B8A-9028-496F-9C8A-0B7726DBF50B}" type="datetimeFigureOut">
              <a:rPr lang="en-US" smtClean="0"/>
              <a:t>2/16/2025</a:t>
            </a:fld>
            <a:endParaRPr lang="en-US"/>
          </a:p>
        </p:txBody>
      </p:sp>
      <p:sp>
        <p:nvSpPr>
          <p:cNvPr id="6" name="Footer Placeholder 5">
            <a:extLst>
              <a:ext uri="{FF2B5EF4-FFF2-40B4-BE49-F238E27FC236}">
                <a16:creationId xmlns:a16="http://schemas.microsoft.com/office/drawing/2014/main" id="{F5553F77-6DDF-41F1-B0E0-B3AEB3AD1B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ABD0F3-E453-442B-ABAC-EE4A71E84D91}"/>
              </a:ext>
            </a:extLst>
          </p:cNvPr>
          <p:cNvSpPr>
            <a:spLocks noGrp="1"/>
          </p:cNvSpPr>
          <p:nvPr>
            <p:ph type="sldNum" sz="quarter" idx="12"/>
          </p:nvPr>
        </p:nvSpPr>
        <p:spPr/>
        <p:txBody>
          <a:bodyPr/>
          <a:lstStyle/>
          <a:p>
            <a:fld id="{0BE81FCA-7A34-4E6A-AD73-DB8167076532}" type="slidenum">
              <a:rPr lang="en-US" smtClean="0"/>
              <a:t>‹#›</a:t>
            </a:fld>
            <a:endParaRPr lang="en-US"/>
          </a:p>
        </p:txBody>
      </p:sp>
    </p:spTree>
    <p:extLst>
      <p:ext uri="{BB962C8B-B14F-4D97-AF65-F5344CB8AC3E}">
        <p14:creationId xmlns:p14="http://schemas.microsoft.com/office/powerpoint/2010/main" val="14187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A1AA7D-CAFD-4D79-814F-A596DF69D3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588D80B-35D0-4EB4-8372-87AF00765B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44578C-9599-4062-AC94-BF15502BDD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FF9B8A-9028-496F-9C8A-0B7726DBF50B}" type="datetimeFigureOut">
              <a:rPr lang="en-US" smtClean="0"/>
              <a:t>2/16/2025</a:t>
            </a:fld>
            <a:endParaRPr lang="en-US"/>
          </a:p>
        </p:txBody>
      </p:sp>
      <p:sp>
        <p:nvSpPr>
          <p:cNvPr id="5" name="Footer Placeholder 4">
            <a:extLst>
              <a:ext uri="{FF2B5EF4-FFF2-40B4-BE49-F238E27FC236}">
                <a16:creationId xmlns:a16="http://schemas.microsoft.com/office/drawing/2014/main" id="{122DA460-895E-4B04-9C21-0E6BB27B02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93CE61-9411-481D-A8CC-FDBCA040AA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E81FCA-7A34-4E6A-AD73-DB8167076532}" type="slidenum">
              <a:rPr lang="en-US" smtClean="0"/>
              <a:t>‹#›</a:t>
            </a:fld>
            <a:endParaRPr lang="en-US"/>
          </a:p>
        </p:txBody>
      </p:sp>
    </p:spTree>
    <p:extLst>
      <p:ext uri="{BB962C8B-B14F-4D97-AF65-F5344CB8AC3E}">
        <p14:creationId xmlns:p14="http://schemas.microsoft.com/office/powerpoint/2010/main" val="752241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7.png"/><Relationship Id="rId4" Type="http://schemas.openxmlformats.org/officeDocument/2006/relationships/image" Target="../media/image6.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nypost.com/2025/02/11/health/alcohol-related-liver-transplants-rising-among-young-adults/?utm_source=chatgpt.com" TargetMode="External"/><Relationship Id="rId2" Type="http://schemas.openxmlformats.org/officeDocument/2006/relationships/hyperlink" Target="https://bmcpublichealth.biomedcentral.com/articles/10.1186/s12889-023-15749-x?utm_source=chatgpt.com" TargetMode="External"/><Relationship Id="rId1" Type="http://schemas.openxmlformats.org/officeDocument/2006/relationships/slideLayout" Target="../slideLayouts/slideLayout2.xml"/><Relationship Id="rId4" Type="http://schemas.openxmlformats.org/officeDocument/2006/relationships/hyperlink" Target="https://pubmed.ncbi.nlm.nih.gov/36626630/?utm_source=chatgpt.co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1.emf"/><Relationship Id="rId4" Type="http://schemas.openxmlformats.org/officeDocument/2006/relationships/oleObject" Target="../embeddings/oleObject2.bin"/></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3.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uthsc.edu/faculty/profile/?netid=ckuscu1&amp;utm_source=chatgpt.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0672E-6849-4EA0-80A1-F17B12F89323}"/>
              </a:ext>
            </a:extLst>
          </p:cNvPr>
          <p:cNvSpPr>
            <a:spLocks noGrp="1"/>
          </p:cNvSpPr>
          <p:nvPr>
            <p:ph type="ctrTitle"/>
          </p:nvPr>
        </p:nvSpPr>
        <p:spPr/>
        <p:txBody>
          <a:bodyPr/>
          <a:lstStyle/>
          <a:p>
            <a:r>
              <a:rPr lang="en-US" dirty="0"/>
              <a:t>Progress </a:t>
            </a:r>
          </a:p>
        </p:txBody>
      </p:sp>
      <p:sp>
        <p:nvSpPr>
          <p:cNvPr id="3" name="Subtitle 2">
            <a:extLst>
              <a:ext uri="{FF2B5EF4-FFF2-40B4-BE49-F238E27FC236}">
                <a16:creationId xmlns:a16="http://schemas.microsoft.com/office/drawing/2014/main" id="{451DEFD7-13D7-4867-ADBF-8E37BB692B6B}"/>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524343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9F63C-E998-4A63-815C-E1EE001FB721}"/>
              </a:ext>
            </a:extLst>
          </p:cNvPr>
          <p:cNvSpPr>
            <a:spLocks noGrp="1"/>
          </p:cNvSpPr>
          <p:nvPr>
            <p:ph type="title"/>
          </p:nvPr>
        </p:nvSpPr>
        <p:spPr>
          <a:xfrm>
            <a:off x="838200" y="0"/>
            <a:ext cx="10515600" cy="1325563"/>
          </a:xfrm>
        </p:spPr>
        <p:txBody>
          <a:bodyPr/>
          <a:lstStyle/>
          <a:p>
            <a:r>
              <a:rPr lang="en-US" dirty="0"/>
              <a:t>RNA-Seq Analysis - Globus</a:t>
            </a:r>
          </a:p>
        </p:txBody>
      </p:sp>
      <p:sp>
        <p:nvSpPr>
          <p:cNvPr id="3" name="Content Placeholder 2">
            <a:extLst>
              <a:ext uri="{FF2B5EF4-FFF2-40B4-BE49-F238E27FC236}">
                <a16:creationId xmlns:a16="http://schemas.microsoft.com/office/drawing/2014/main" id="{CE402E52-8114-4B44-BE99-106BFFAF9A71}"/>
              </a:ext>
            </a:extLst>
          </p:cNvPr>
          <p:cNvSpPr>
            <a:spLocks noGrp="1"/>
          </p:cNvSpPr>
          <p:nvPr>
            <p:ph idx="1"/>
          </p:nvPr>
        </p:nvSpPr>
        <p:spPr>
          <a:xfrm>
            <a:off x="838200" y="1103249"/>
            <a:ext cx="10515600" cy="4351338"/>
          </a:xfrm>
        </p:spPr>
        <p:txBody>
          <a:bodyPr/>
          <a:lstStyle/>
          <a:p>
            <a:r>
              <a:rPr lang="en-US" dirty="0"/>
              <a:t>The first steps of analysis which require super-computer for  computations were done at Globus shell which was provided to Yesim Fidan (our supervisor) by Dr. </a:t>
            </a:r>
            <a:r>
              <a:rPr lang="en-US" dirty="0" err="1"/>
              <a:t>Halil</a:t>
            </a:r>
            <a:r>
              <a:rPr lang="en-US" dirty="0"/>
              <a:t> </a:t>
            </a:r>
            <a:r>
              <a:rPr lang="en-US" dirty="0" err="1"/>
              <a:t>Bisgin</a:t>
            </a:r>
            <a:r>
              <a:rPr lang="en-US" dirty="0"/>
              <a:t>.</a:t>
            </a:r>
          </a:p>
          <a:p>
            <a:pPr marL="0" indent="0">
              <a:buNone/>
            </a:pPr>
            <a:endParaRPr lang="en-US" dirty="0"/>
          </a:p>
        </p:txBody>
      </p:sp>
      <p:pic>
        <p:nvPicPr>
          <p:cNvPr id="5" name="Picture 4">
            <a:extLst>
              <a:ext uri="{FF2B5EF4-FFF2-40B4-BE49-F238E27FC236}">
                <a16:creationId xmlns:a16="http://schemas.microsoft.com/office/drawing/2014/main" id="{C830BD31-B8F6-4A19-B942-6B6B098D073B}"/>
              </a:ext>
            </a:extLst>
          </p:cNvPr>
          <p:cNvPicPr>
            <a:picLocks noChangeAspect="1"/>
          </p:cNvPicPr>
          <p:nvPr/>
        </p:nvPicPr>
        <p:blipFill>
          <a:blip r:embed="rId2"/>
          <a:stretch>
            <a:fillRect/>
          </a:stretch>
        </p:blipFill>
        <p:spPr>
          <a:xfrm>
            <a:off x="2804653" y="2416658"/>
            <a:ext cx="4364243" cy="4117925"/>
          </a:xfrm>
          <a:prstGeom prst="rect">
            <a:avLst/>
          </a:prstGeom>
        </p:spPr>
      </p:pic>
    </p:spTree>
    <p:extLst>
      <p:ext uri="{BB962C8B-B14F-4D97-AF65-F5344CB8AC3E}">
        <p14:creationId xmlns:p14="http://schemas.microsoft.com/office/powerpoint/2010/main" val="16528252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91989-D4DD-47F9-9829-8E1A11AFD1BD}"/>
              </a:ext>
            </a:extLst>
          </p:cNvPr>
          <p:cNvSpPr>
            <a:spLocks noGrp="1"/>
          </p:cNvSpPr>
          <p:nvPr>
            <p:ph type="title"/>
          </p:nvPr>
        </p:nvSpPr>
        <p:spPr/>
        <p:txBody>
          <a:bodyPr/>
          <a:lstStyle/>
          <a:p>
            <a:r>
              <a:rPr lang="en-US" dirty="0"/>
              <a:t>RNA-Seq Analysis – Globus</a:t>
            </a:r>
          </a:p>
        </p:txBody>
      </p:sp>
      <p:sp>
        <p:nvSpPr>
          <p:cNvPr id="3" name="Content Placeholder 2">
            <a:extLst>
              <a:ext uri="{FF2B5EF4-FFF2-40B4-BE49-F238E27FC236}">
                <a16:creationId xmlns:a16="http://schemas.microsoft.com/office/drawing/2014/main" id="{B8F14D9A-A269-4491-B56C-89F2B7F27AC4}"/>
              </a:ext>
            </a:extLst>
          </p:cNvPr>
          <p:cNvSpPr>
            <a:spLocks noGrp="1"/>
          </p:cNvSpPr>
          <p:nvPr>
            <p:ph idx="1"/>
          </p:nvPr>
        </p:nvSpPr>
        <p:spPr/>
        <p:txBody>
          <a:bodyPr>
            <a:normAutofit/>
          </a:bodyPr>
          <a:lstStyle/>
          <a:p>
            <a:pPr marL="0" indent="0">
              <a:buNone/>
            </a:pPr>
            <a:r>
              <a:rPr lang="en-US" dirty="0"/>
              <a:t>We started with loading necessary modules</a:t>
            </a:r>
          </a:p>
          <a:p>
            <a:pPr marL="0" indent="0">
              <a:buNone/>
            </a:pPr>
            <a:endParaRPr lang="en-US" dirty="0"/>
          </a:p>
          <a:p>
            <a:r>
              <a:rPr lang="en-US" dirty="0"/>
              <a:t>module load Bioinformatics</a:t>
            </a:r>
          </a:p>
          <a:p>
            <a:r>
              <a:rPr lang="en-US" dirty="0"/>
              <a:t>module load  star/2.7.11a-hdp2onj</a:t>
            </a:r>
          </a:p>
          <a:p>
            <a:r>
              <a:rPr lang="en-US" dirty="0"/>
              <a:t>module load </a:t>
            </a:r>
            <a:r>
              <a:rPr lang="en-US" dirty="0" err="1"/>
              <a:t>multiqc</a:t>
            </a:r>
            <a:r>
              <a:rPr lang="en-US" dirty="0"/>
              <a:t>/1.22.2</a:t>
            </a:r>
          </a:p>
          <a:p>
            <a:r>
              <a:rPr lang="en-US" dirty="0"/>
              <a:t>module load </a:t>
            </a:r>
            <a:r>
              <a:rPr lang="en-US" dirty="0" err="1"/>
              <a:t>samtools</a:t>
            </a:r>
            <a:r>
              <a:rPr lang="en-US" dirty="0"/>
              <a:t>/1.13-fwwss5n</a:t>
            </a:r>
          </a:p>
          <a:p>
            <a:r>
              <a:rPr lang="en-US" dirty="0"/>
              <a:t>module load subread/2.0.3</a:t>
            </a:r>
          </a:p>
          <a:p>
            <a:r>
              <a:rPr lang="en-US" dirty="0"/>
              <a:t>module save </a:t>
            </a:r>
          </a:p>
          <a:p>
            <a:endParaRPr lang="en-US" dirty="0"/>
          </a:p>
        </p:txBody>
      </p:sp>
    </p:spTree>
    <p:extLst>
      <p:ext uri="{BB962C8B-B14F-4D97-AF65-F5344CB8AC3E}">
        <p14:creationId xmlns:p14="http://schemas.microsoft.com/office/powerpoint/2010/main" val="3242686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AD676-8CE7-405D-BD74-082EB0C87C04}"/>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7A66027D-4579-477F-B8D4-A2763B6A481F}"/>
              </a:ext>
            </a:extLst>
          </p:cNvPr>
          <p:cNvSpPr>
            <a:spLocks noGrp="1"/>
          </p:cNvSpPr>
          <p:nvPr>
            <p:ph idx="1"/>
          </p:nvPr>
        </p:nvSpPr>
        <p:spPr/>
        <p:txBody>
          <a:bodyPr>
            <a:normAutofit/>
          </a:bodyPr>
          <a:lstStyle/>
          <a:p>
            <a:pPr marL="0" indent="0">
              <a:buNone/>
            </a:pPr>
            <a:r>
              <a:rPr lang="en-US" dirty="0"/>
              <a:t>Then we created the necessary directories to save our output files.</a:t>
            </a:r>
          </a:p>
          <a:p>
            <a:r>
              <a:rPr lang="en-US" dirty="0"/>
              <a:t>mkdir -p </a:t>
            </a:r>
            <a:r>
              <a:rPr lang="en-US" dirty="0" err="1"/>
              <a:t>fastq</a:t>
            </a:r>
            <a:r>
              <a:rPr lang="en-US" dirty="0"/>
              <a:t>  # includes </a:t>
            </a:r>
            <a:r>
              <a:rPr lang="en-US" dirty="0" err="1"/>
              <a:t>fastq</a:t>
            </a:r>
            <a:r>
              <a:rPr lang="en-US" dirty="0"/>
              <a:t> files</a:t>
            </a:r>
          </a:p>
          <a:p>
            <a:r>
              <a:rPr lang="en-US" dirty="0"/>
              <a:t>mkdir -p ref </a:t>
            </a:r>
          </a:p>
          <a:p>
            <a:r>
              <a:rPr lang="en-US" dirty="0"/>
              <a:t>mkdir -p </a:t>
            </a:r>
            <a:r>
              <a:rPr lang="en-US" dirty="0" err="1"/>
              <a:t>aligned_data</a:t>
            </a:r>
            <a:r>
              <a:rPr lang="en-US" dirty="0"/>
              <a:t> </a:t>
            </a:r>
          </a:p>
          <a:p>
            <a:r>
              <a:rPr lang="en-US" dirty="0"/>
              <a:t>mkdir -p </a:t>
            </a:r>
            <a:r>
              <a:rPr lang="en-US" dirty="0" err="1"/>
              <a:t>fastqc_results</a:t>
            </a:r>
            <a:endParaRPr lang="en-US" dirty="0"/>
          </a:p>
          <a:p>
            <a:r>
              <a:rPr lang="en-US" dirty="0"/>
              <a:t>mkdir -p </a:t>
            </a:r>
            <a:r>
              <a:rPr lang="en-US" dirty="0" err="1"/>
              <a:t>star_index</a:t>
            </a:r>
            <a:endParaRPr lang="en-US" dirty="0"/>
          </a:p>
          <a:p>
            <a:r>
              <a:rPr lang="en-US" dirty="0"/>
              <a:t>mkdir -p </a:t>
            </a:r>
            <a:r>
              <a:rPr lang="en-US" dirty="0" err="1"/>
              <a:t>alignment_qc</a:t>
            </a:r>
            <a:endParaRPr lang="en-US" dirty="0"/>
          </a:p>
          <a:p>
            <a:r>
              <a:rPr lang="en-US" dirty="0"/>
              <a:t>mkdir -p counts</a:t>
            </a:r>
          </a:p>
          <a:p>
            <a:endParaRPr lang="en-US" dirty="0"/>
          </a:p>
        </p:txBody>
      </p:sp>
    </p:spTree>
    <p:extLst>
      <p:ext uri="{BB962C8B-B14F-4D97-AF65-F5344CB8AC3E}">
        <p14:creationId xmlns:p14="http://schemas.microsoft.com/office/powerpoint/2010/main" val="972210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CE25-B3FD-4919-AE82-50A1A25BC1C9}"/>
              </a:ext>
            </a:extLst>
          </p:cNvPr>
          <p:cNvSpPr>
            <a:spLocks noGrp="1"/>
          </p:cNvSpPr>
          <p:nvPr>
            <p:ph type="title"/>
          </p:nvPr>
        </p:nvSpPr>
        <p:spPr/>
        <p:txBody>
          <a:bodyPr/>
          <a:lstStyle/>
          <a:p>
            <a:r>
              <a:rPr lang="en-US" dirty="0"/>
              <a:t> </a:t>
            </a:r>
          </a:p>
        </p:txBody>
      </p:sp>
      <p:pic>
        <p:nvPicPr>
          <p:cNvPr id="5" name="Content Placeholder 4">
            <a:extLst>
              <a:ext uri="{FF2B5EF4-FFF2-40B4-BE49-F238E27FC236}">
                <a16:creationId xmlns:a16="http://schemas.microsoft.com/office/drawing/2014/main" id="{35522972-4067-4A64-B3BB-BEC5694AA399}"/>
              </a:ext>
            </a:extLst>
          </p:cNvPr>
          <p:cNvPicPr>
            <a:picLocks noGrp="1" noChangeAspect="1"/>
          </p:cNvPicPr>
          <p:nvPr>
            <p:ph idx="1"/>
          </p:nvPr>
        </p:nvPicPr>
        <p:blipFill>
          <a:blip r:embed="rId2"/>
          <a:stretch>
            <a:fillRect/>
          </a:stretch>
        </p:blipFill>
        <p:spPr>
          <a:xfrm>
            <a:off x="4456416" y="1825625"/>
            <a:ext cx="3279168" cy="4351338"/>
          </a:xfrm>
        </p:spPr>
      </p:pic>
    </p:spTree>
    <p:extLst>
      <p:ext uri="{BB962C8B-B14F-4D97-AF65-F5344CB8AC3E}">
        <p14:creationId xmlns:p14="http://schemas.microsoft.com/office/powerpoint/2010/main" val="2592744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28FE8-240F-485E-A0D8-762880B55C8E}"/>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7A545E3E-9566-4DE5-A6ED-13C0CB5A1806}"/>
              </a:ext>
            </a:extLst>
          </p:cNvPr>
          <p:cNvSpPr>
            <a:spLocks noGrp="1"/>
          </p:cNvSpPr>
          <p:nvPr>
            <p:ph idx="1"/>
          </p:nvPr>
        </p:nvSpPr>
        <p:spPr>
          <a:xfrm>
            <a:off x="838200" y="521208"/>
            <a:ext cx="10515600" cy="5655755"/>
          </a:xfrm>
        </p:spPr>
        <p:txBody>
          <a:bodyPr>
            <a:normAutofit fontScale="85000" lnSpcReduction="20000"/>
          </a:bodyPr>
          <a:lstStyle/>
          <a:p>
            <a:pPr marL="0" indent="0">
              <a:buNone/>
            </a:pPr>
            <a:r>
              <a:rPr lang="en-US" dirty="0"/>
              <a:t>Then we downloaded reference genome and annotation files</a:t>
            </a:r>
          </a:p>
          <a:p>
            <a:pPr marL="0" indent="0">
              <a:buNone/>
            </a:pPr>
            <a:r>
              <a:rPr lang="en-US" dirty="0"/>
              <a:t>A </a:t>
            </a:r>
            <a:r>
              <a:rPr lang="en-US" b="1" dirty="0"/>
              <a:t>reference genome file </a:t>
            </a:r>
            <a:r>
              <a:rPr lang="en-US" dirty="0"/>
              <a:t>is a text file that contains the complete DNA sequence of a healthy member of a specie’s genome. It serves as a reference to compare genomic data, like RNA-seq,  to identify differences cases and controls.</a:t>
            </a:r>
          </a:p>
          <a:p>
            <a:r>
              <a:rPr lang="en-US" dirty="0" err="1"/>
              <a:t>wget</a:t>
            </a:r>
            <a:r>
              <a:rPr lang="en-US" dirty="0"/>
              <a:t> -P ref https://ftp.ensembl.org/pub/release-112/fasta/homo_sapiens/dna/Homo_sapiens.GRCh38.dna_sm.primary_assembly.fa.gz</a:t>
            </a:r>
          </a:p>
          <a:p>
            <a:endParaRPr lang="en-US" dirty="0"/>
          </a:p>
          <a:p>
            <a:pPr marL="0" indent="0">
              <a:buNone/>
            </a:pPr>
            <a:r>
              <a:rPr lang="en-US" dirty="0"/>
              <a:t>An </a:t>
            </a:r>
            <a:r>
              <a:rPr lang="en-US" b="1" dirty="0"/>
              <a:t>annotation file</a:t>
            </a:r>
            <a:r>
              <a:rPr lang="en-US" dirty="0"/>
              <a:t> contains information about the locations of genes, regulatory regions, and other important features within a reference genome.</a:t>
            </a:r>
          </a:p>
          <a:p>
            <a:r>
              <a:rPr lang="en-US" dirty="0" err="1"/>
              <a:t>wget</a:t>
            </a:r>
            <a:r>
              <a:rPr lang="en-US" dirty="0"/>
              <a:t> -P ref https://ftp.ensembl.org/pub/release-112/gtf/homo_sapiens/Homo_sapiens.GRCh38.112.gtf.gz</a:t>
            </a:r>
          </a:p>
          <a:p>
            <a:endParaRPr lang="en-US" dirty="0"/>
          </a:p>
          <a:p>
            <a:r>
              <a:rPr lang="en-US" dirty="0"/>
              <a:t># Unzip the downloaded files</a:t>
            </a:r>
          </a:p>
          <a:p>
            <a:r>
              <a:rPr lang="en-US" dirty="0" err="1"/>
              <a:t>gunzip</a:t>
            </a:r>
            <a:r>
              <a:rPr lang="en-US" dirty="0"/>
              <a:t> ref/Homo_sapiens.GRCh38.dna_sm.primary_assembly.fa.gz</a:t>
            </a:r>
          </a:p>
          <a:p>
            <a:r>
              <a:rPr lang="en-US" dirty="0" err="1"/>
              <a:t>gunzip</a:t>
            </a:r>
            <a:r>
              <a:rPr lang="en-US" dirty="0"/>
              <a:t> ref/Homo_sapiens.GRCh38.112.gtf.gz</a:t>
            </a:r>
          </a:p>
          <a:p>
            <a:endParaRPr lang="en-US" dirty="0"/>
          </a:p>
          <a:p>
            <a:endParaRPr lang="en-US" dirty="0"/>
          </a:p>
        </p:txBody>
      </p:sp>
    </p:spTree>
    <p:extLst>
      <p:ext uri="{BB962C8B-B14F-4D97-AF65-F5344CB8AC3E}">
        <p14:creationId xmlns:p14="http://schemas.microsoft.com/office/powerpoint/2010/main" val="3984288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453AF-89AE-4CEB-BA3A-13DCB78C65B5}"/>
              </a:ext>
            </a:extLst>
          </p:cNvPr>
          <p:cNvSpPr>
            <a:spLocks noGrp="1"/>
          </p:cNvSpPr>
          <p:nvPr>
            <p:ph type="title"/>
          </p:nvPr>
        </p:nvSpPr>
        <p:spPr/>
        <p:txBody>
          <a:bodyPr/>
          <a:lstStyle/>
          <a:p>
            <a:r>
              <a:rPr lang="en-US" dirty="0"/>
              <a:t> </a:t>
            </a:r>
          </a:p>
        </p:txBody>
      </p:sp>
      <p:pic>
        <p:nvPicPr>
          <p:cNvPr id="9" name="Content Placeholder 8">
            <a:extLst>
              <a:ext uri="{FF2B5EF4-FFF2-40B4-BE49-F238E27FC236}">
                <a16:creationId xmlns:a16="http://schemas.microsoft.com/office/drawing/2014/main" id="{2F0004DC-032F-4A7A-AB35-CDEF17C7B3A0}"/>
              </a:ext>
            </a:extLst>
          </p:cNvPr>
          <p:cNvPicPr>
            <a:picLocks noGrp="1" noChangeAspect="1"/>
          </p:cNvPicPr>
          <p:nvPr>
            <p:ph idx="1"/>
          </p:nvPr>
        </p:nvPicPr>
        <p:blipFill>
          <a:blip r:embed="rId2"/>
          <a:stretch>
            <a:fillRect/>
          </a:stretch>
        </p:blipFill>
        <p:spPr>
          <a:xfrm>
            <a:off x="1689350" y="2221992"/>
            <a:ext cx="8813300" cy="2879593"/>
          </a:xfrm>
        </p:spPr>
      </p:pic>
    </p:spTree>
    <p:extLst>
      <p:ext uri="{BB962C8B-B14F-4D97-AF65-F5344CB8AC3E}">
        <p14:creationId xmlns:p14="http://schemas.microsoft.com/office/powerpoint/2010/main" val="35671343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43AAB-EB54-4378-8EC1-F25B4FE4D9E1}"/>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AAF89C30-33F7-45DF-869B-26E742F38763}"/>
              </a:ext>
            </a:extLst>
          </p:cNvPr>
          <p:cNvSpPr>
            <a:spLocks noGrp="1"/>
          </p:cNvSpPr>
          <p:nvPr>
            <p:ph idx="1"/>
          </p:nvPr>
        </p:nvSpPr>
        <p:spPr>
          <a:xfrm>
            <a:off x="838200" y="777240"/>
            <a:ext cx="10515600" cy="5399723"/>
          </a:xfrm>
        </p:spPr>
        <p:txBody>
          <a:bodyPr>
            <a:normAutofit lnSpcReduction="10000"/>
          </a:bodyPr>
          <a:lstStyle/>
          <a:p>
            <a:pPr marL="0" indent="0">
              <a:buNone/>
            </a:pPr>
            <a:r>
              <a:rPr lang="en-US" dirty="0"/>
              <a:t>Then we did FastQC Analysis. That step helped us to understand the quality of </a:t>
            </a:r>
            <a:r>
              <a:rPr lang="en-US" dirty="0" err="1"/>
              <a:t>fastq</a:t>
            </a:r>
            <a:r>
              <a:rPr lang="en-US" dirty="0"/>
              <a:t> files which were sent. Any problem during the </a:t>
            </a:r>
            <a:r>
              <a:rPr lang="en-US" dirty="0" err="1"/>
              <a:t>fastq</a:t>
            </a:r>
            <a:r>
              <a:rPr lang="en-US" dirty="0"/>
              <a:t> file generation can be detected by this analysis and low-quality sequenced samples can be adjusted or removed to maintain high accuracy in further analysis.</a:t>
            </a:r>
          </a:p>
          <a:p>
            <a:pPr marL="0" indent="0">
              <a:buNone/>
            </a:pPr>
            <a:endParaRPr lang="en-US" dirty="0"/>
          </a:p>
          <a:p>
            <a:r>
              <a:rPr lang="en-US" dirty="0" err="1"/>
              <a:t>fastq_dir</a:t>
            </a:r>
            <a:r>
              <a:rPr lang="en-US" dirty="0"/>
              <a:t>="</a:t>
            </a:r>
            <a:r>
              <a:rPr lang="en-US" dirty="0" err="1"/>
              <a:t>fastq</a:t>
            </a:r>
            <a:r>
              <a:rPr lang="en-US" dirty="0"/>
              <a:t>"</a:t>
            </a:r>
          </a:p>
          <a:p>
            <a:r>
              <a:rPr lang="en-US" dirty="0" err="1"/>
              <a:t>fastqc_output</a:t>
            </a:r>
            <a:r>
              <a:rPr lang="en-US" dirty="0"/>
              <a:t>="</a:t>
            </a:r>
            <a:r>
              <a:rPr lang="en-US" dirty="0" err="1"/>
              <a:t>fastqc_results</a:t>
            </a:r>
            <a:r>
              <a:rPr lang="en-US" dirty="0"/>
              <a:t>"</a:t>
            </a:r>
          </a:p>
          <a:p>
            <a:endParaRPr lang="en-US" dirty="0"/>
          </a:p>
          <a:p>
            <a:r>
              <a:rPr lang="en-US" dirty="0" err="1"/>
              <a:t>fastqc</a:t>
            </a:r>
            <a:r>
              <a:rPr lang="en-US" dirty="0"/>
              <a:t> -t 8 -o $</a:t>
            </a:r>
            <a:r>
              <a:rPr lang="en-US" dirty="0" err="1"/>
              <a:t>fastqc_output</a:t>
            </a:r>
            <a:r>
              <a:rPr lang="en-US" dirty="0"/>
              <a:t> $</a:t>
            </a:r>
            <a:r>
              <a:rPr lang="en-US" dirty="0" err="1"/>
              <a:t>fastq_dir</a:t>
            </a:r>
            <a:r>
              <a:rPr lang="en-US" dirty="0"/>
              <a:t>/*.fastq.gz</a:t>
            </a:r>
          </a:p>
          <a:p>
            <a:endParaRPr lang="en-US" dirty="0"/>
          </a:p>
          <a:p>
            <a:r>
              <a:rPr lang="en-US" dirty="0" err="1"/>
              <a:t>multiqc</a:t>
            </a:r>
            <a:r>
              <a:rPr lang="en-US" dirty="0"/>
              <a:t> $</a:t>
            </a:r>
            <a:r>
              <a:rPr lang="en-US" dirty="0" err="1"/>
              <a:t>fastqc_output</a:t>
            </a:r>
            <a:r>
              <a:rPr lang="en-US" dirty="0"/>
              <a:t> -o $</a:t>
            </a:r>
            <a:r>
              <a:rPr lang="en-US" dirty="0" err="1"/>
              <a:t>fastqc_output</a:t>
            </a:r>
            <a:endParaRPr lang="en-US" dirty="0"/>
          </a:p>
          <a:p>
            <a:endParaRPr lang="en-US" dirty="0"/>
          </a:p>
        </p:txBody>
      </p:sp>
    </p:spTree>
    <p:extLst>
      <p:ext uri="{BB962C8B-B14F-4D97-AF65-F5344CB8AC3E}">
        <p14:creationId xmlns:p14="http://schemas.microsoft.com/office/powerpoint/2010/main" val="25288257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FBB35-7CB7-47D4-8087-7C5AA03B592E}"/>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F294EC9B-4885-45AA-B7AC-30B372F27693}"/>
              </a:ext>
            </a:extLst>
          </p:cNvPr>
          <p:cNvSpPr>
            <a:spLocks noGrp="1"/>
          </p:cNvSpPr>
          <p:nvPr>
            <p:ph idx="1"/>
          </p:nvPr>
        </p:nvSpPr>
        <p:spPr/>
        <p:txBody>
          <a:bodyPr/>
          <a:lstStyle/>
          <a:p>
            <a:pPr marL="0" indent="0">
              <a:buNone/>
            </a:pPr>
            <a:r>
              <a:rPr lang="en-US" dirty="0"/>
              <a:t> </a:t>
            </a:r>
          </a:p>
        </p:txBody>
      </p:sp>
      <p:graphicFrame>
        <p:nvGraphicFramePr>
          <p:cNvPr id="6" name="Object 5">
            <a:extLst>
              <a:ext uri="{FF2B5EF4-FFF2-40B4-BE49-F238E27FC236}">
                <a16:creationId xmlns:a16="http://schemas.microsoft.com/office/drawing/2014/main" id="{2D6F9CBB-93E2-49F4-A64A-256B584C4539}"/>
              </a:ext>
            </a:extLst>
          </p:cNvPr>
          <p:cNvGraphicFramePr>
            <a:graphicFrameLocks noChangeAspect="1"/>
          </p:cNvGraphicFramePr>
          <p:nvPr>
            <p:extLst>
              <p:ext uri="{D42A27DB-BD31-4B8C-83A1-F6EECF244321}">
                <p14:modId xmlns:p14="http://schemas.microsoft.com/office/powerpoint/2010/main" val="25247414"/>
              </p:ext>
            </p:extLst>
          </p:nvPr>
        </p:nvGraphicFramePr>
        <p:xfrm>
          <a:off x="5033772" y="6054725"/>
          <a:ext cx="1638300" cy="514350"/>
        </p:xfrm>
        <a:graphic>
          <a:graphicData uri="http://schemas.openxmlformats.org/presentationml/2006/ole">
            <mc:AlternateContent xmlns:mc="http://schemas.openxmlformats.org/markup-compatibility/2006">
              <mc:Choice xmlns:v="urn:schemas-microsoft-com:vml" Requires="v">
                <p:oleObj spid="_x0000_s1031" name="Packager Shell Object" showAsIcon="1" r:id="rId3" imgW="1638226" imgH="514350" progId="Package">
                  <p:embed/>
                </p:oleObj>
              </mc:Choice>
              <mc:Fallback>
                <p:oleObj name="Packager Shell Object" showAsIcon="1" r:id="rId3" imgW="1638226" imgH="514350" progId="Package">
                  <p:embed/>
                  <p:pic>
                    <p:nvPicPr>
                      <p:cNvPr id="0" name=""/>
                      <p:cNvPicPr/>
                      <p:nvPr/>
                    </p:nvPicPr>
                    <p:blipFill>
                      <a:blip r:embed="rId4"/>
                      <a:stretch>
                        <a:fillRect/>
                      </a:stretch>
                    </p:blipFill>
                    <p:spPr>
                      <a:xfrm>
                        <a:off x="5033772" y="6054725"/>
                        <a:ext cx="1638300" cy="514350"/>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B604ED4F-70BD-4F97-992B-997ACE79AA8E}"/>
              </a:ext>
            </a:extLst>
          </p:cNvPr>
          <p:cNvPicPr>
            <a:picLocks noChangeAspect="1"/>
          </p:cNvPicPr>
          <p:nvPr/>
        </p:nvPicPr>
        <p:blipFill>
          <a:blip r:embed="rId5"/>
          <a:stretch>
            <a:fillRect/>
          </a:stretch>
        </p:blipFill>
        <p:spPr>
          <a:xfrm>
            <a:off x="109728" y="245694"/>
            <a:ext cx="10981944" cy="5669205"/>
          </a:xfrm>
          <a:prstGeom prst="rect">
            <a:avLst/>
          </a:prstGeom>
        </p:spPr>
      </p:pic>
    </p:spTree>
    <p:extLst>
      <p:ext uri="{BB962C8B-B14F-4D97-AF65-F5344CB8AC3E}">
        <p14:creationId xmlns:p14="http://schemas.microsoft.com/office/powerpoint/2010/main" val="573967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2F87E-206A-4423-966F-62774901A0F3}"/>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AB8B66C9-99AB-469F-8766-5F2E4C7D9C5E}"/>
              </a:ext>
            </a:extLst>
          </p:cNvPr>
          <p:cNvSpPr>
            <a:spLocks noGrp="1"/>
          </p:cNvSpPr>
          <p:nvPr>
            <p:ph idx="1"/>
          </p:nvPr>
        </p:nvSpPr>
        <p:spPr>
          <a:xfrm>
            <a:off x="838200" y="822960"/>
            <a:ext cx="10515600" cy="5354003"/>
          </a:xfrm>
        </p:spPr>
        <p:txBody>
          <a:bodyPr/>
          <a:lstStyle/>
          <a:p>
            <a:pPr marL="0" indent="0">
              <a:buNone/>
            </a:pPr>
            <a:r>
              <a:rPr lang="en-US" dirty="0"/>
              <a:t>Then we trimmed the samples to improve their quality by eliminating some low quality information and we did FastQC Analysis of Trimmed Files</a:t>
            </a:r>
          </a:p>
          <a:p>
            <a:pPr marL="0" indent="0">
              <a:buNone/>
            </a:pPr>
            <a:endParaRPr lang="en-US" dirty="0"/>
          </a:p>
          <a:p>
            <a:r>
              <a:rPr lang="en-US" dirty="0" err="1"/>
              <a:t>trim_galore</a:t>
            </a:r>
            <a:r>
              <a:rPr lang="en-US" dirty="0"/>
              <a:t> --paired --quality 20 --length 36 --stringency 5 --</a:t>
            </a:r>
            <a:r>
              <a:rPr lang="en-US" dirty="0" err="1"/>
              <a:t>fastqc</a:t>
            </a:r>
            <a:r>
              <a:rPr lang="en-US" dirty="0"/>
              <a:t> --</a:t>
            </a:r>
            <a:r>
              <a:rPr lang="en-US" dirty="0" err="1"/>
              <a:t>output_dir</a:t>
            </a:r>
            <a:r>
              <a:rPr lang="en-US" dirty="0"/>
              <a:t> </a:t>
            </a:r>
            <a:r>
              <a:rPr lang="en-US" dirty="0" err="1"/>
              <a:t>trimmed_fastq</a:t>
            </a:r>
            <a:r>
              <a:rPr lang="en-US" dirty="0"/>
              <a:t> </a:t>
            </a:r>
            <a:r>
              <a:rPr lang="en-US" dirty="0" err="1"/>
              <a:t>fastq</a:t>
            </a:r>
            <a:r>
              <a:rPr lang="en-US" dirty="0"/>
              <a:t>/*.fastq.gz</a:t>
            </a:r>
          </a:p>
          <a:p>
            <a:r>
              <a:rPr lang="en-US" dirty="0" err="1"/>
              <a:t>fastqc</a:t>
            </a:r>
            <a:r>
              <a:rPr lang="en-US" dirty="0"/>
              <a:t> -t 8 -o </a:t>
            </a:r>
            <a:r>
              <a:rPr lang="en-US" dirty="0" err="1"/>
              <a:t>trimmed_fastqc_results</a:t>
            </a:r>
            <a:r>
              <a:rPr lang="en-US" dirty="0"/>
              <a:t>/ </a:t>
            </a:r>
            <a:r>
              <a:rPr lang="en-US" dirty="0" err="1"/>
              <a:t>trimmed_fastq</a:t>
            </a:r>
            <a:r>
              <a:rPr lang="en-US" dirty="0"/>
              <a:t>/*.fq.gz</a:t>
            </a:r>
          </a:p>
          <a:p>
            <a:r>
              <a:rPr lang="en-US" dirty="0" err="1"/>
              <a:t>multiqc</a:t>
            </a:r>
            <a:r>
              <a:rPr lang="en-US" dirty="0"/>
              <a:t> </a:t>
            </a:r>
            <a:r>
              <a:rPr lang="en-US" dirty="0" err="1"/>
              <a:t>trimmed_fastqc_results</a:t>
            </a:r>
            <a:r>
              <a:rPr lang="en-US" dirty="0"/>
              <a:t>/ -o </a:t>
            </a:r>
            <a:r>
              <a:rPr lang="en-US" dirty="0" err="1"/>
              <a:t>trimmed_fastqc_results</a:t>
            </a:r>
            <a:r>
              <a:rPr lang="en-US" dirty="0"/>
              <a:t>/</a:t>
            </a:r>
          </a:p>
        </p:txBody>
      </p:sp>
    </p:spTree>
    <p:extLst>
      <p:ext uri="{BB962C8B-B14F-4D97-AF65-F5344CB8AC3E}">
        <p14:creationId xmlns:p14="http://schemas.microsoft.com/office/powerpoint/2010/main" val="1912673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0CD1-890C-4C32-9E97-6C6FC4EEBCB6}"/>
              </a:ext>
            </a:extLst>
          </p:cNvPr>
          <p:cNvSpPr>
            <a:spLocks noGrp="1"/>
          </p:cNvSpPr>
          <p:nvPr>
            <p:ph type="title"/>
          </p:nvPr>
        </p:nvSpPr>
        <p:spPr/>
        <p:txBody>
          <a:bodyPr/>
          <a:lstStyle/>
          <a:p>
            <a:r>
              <a:rPr lang="en-US" dirty="0"/>
              <a:t> </a:t>
            </a:r>
          </a:p>
        </p:txBody>
      </p:sp>
      <p:pic>
        <p:nvPicPr>
          <p:cNvPr id="5" name="Content Placeholder 4">
            <a:extLst>
              <a:ext uri="{FF2B5EF4-FFF2-40B4-BE49-F238E27FC236}">
                <a16:creationId xmlns:a16="http://schemas.microsoft.com/office/drawing/2014/main" id="{D6445264-BC14-445B-88AB-CF98468EB2F5}"/>
              </a:ext>
            </a:extLst>
          </p:cNvPr>
          <p:cNvPicPr>
            <a:picLocks noGrp="1" noChangeAspect="1"/>
          </p:cNvPicPr>
          <p:nvPr>
            <p:ph idx="1"/>
          </p:nvPr>
        </p:nvPicPr>
        <p:blipFill>
          <a:blip r:embed="rId2"/>
          <a:stretch>
            <a:fillRect/>
          </a:stretch>
        </p:blipFill>
        <p:spPr>
          <a:xfrm>
            <a:off x="917867" y="1207008"/>
            <a:ext cx="9730334" cy="4969955"/>
          </a:xfrm>
        </p:spPr>
      </p:pic>
    </p:spTree>
    <p:extLst>
      <p:ext uri="{BB962C8B-B14F-4D97-AF65-F5344CB8AC3E}">
        <p14:creationId xmlns:p14="http://schemas.microsoft.com/office/powerpoint/2010/main" val="3449904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F7A8E-309B-4996-A410-922DEB43F9BD}"/>
              </a:ext>
            </a:extLst>
          </p:cNvPr>
          <p:cNvSpPr>
            <a:spLocks noGrp="1"/>
          </p:cNvSpPr>
          <p:nvPr>
            <p:ph type="title"/>
          </p:nvPr>
        </p:nvSpPr>
        <p:spPr/>
        <p:txBody>
          <a:bodyPr/>
          <a:lstStyle/>
          <a:p>
            <a:r>
              <a:rPr lang="en-US" dirty="0"/>
              <a:t>Importance of Early Diagnosis</a:t>
            </a:r>
          </a:p>
        </p:txBody>
      </p:sp>
      <p:sp>
        <p:nvSpPr>
          <p:cNvPr id="3" name="Content Placeholder 2">
            <a:extLst>
              <a:ext uri="{FF2B5EF4-FFF2-40B4-BE49-F238E27FC236}">
                <a16:creationId xmlns:a16="http://schemas.microsoft.com/office/drawing/2014/main" id="{87A15C64-8F96-4246-B4A4-DFECE8CC6257}"/>
              </a:ext>
            </a:extLst>
          </p:cNvPr>
          <p:cNvSpPr>
            <a:spLocks noGrp="1"/>
          </p:cNvSpPr>
          <p:nvPr>
            <p:ph idx="1"/>
          </p:nvPr>
        </p:nvSpPr>
        <p:spPr>
          <a:xfrm>
            <a:off x="838200" y="1825625"/>
            <a:ext cx="10515600" cy="4667250"/>
          </a:xfrm>
        </p:spPr>
        <p:txBody>
          <a:bodyPr>
            <a:normAutofit fontScale="47500" lnSpcReduction="20000"/>
          </a:bodyPr>
          <a:lstStyle/>
          <a:p>
            <a:r>
              <a:rPr lang="en-US" dirty="0"/>
              <a:t>Early diagnosis of Alcohol-Related Liver Disease (ARLD) and Non-Alcoholic Steatohepatitis (NASH) is crucial due to their significant health impacts and potential for severe progression.</a:t>
            </a:r>
          </a:p>
          <a:p>
            <a:r>
              <a:rPr lang="en-US" b="1" dirty="0"/>
              <a:t>Alcohol-Related Liver Disease (ARLD):</a:t>
            </a:r>
            <a:endParaRPr lang="en-US" dirty="0"/>
          </a:p>
          <a:p>
            <a:pPr>
              <a:buFont typeface="Arial" panose="020B0604020202020204" pitchFamily="34" charset="0"/>
              <a:buChar char="•"/>
            </a:pPr>
            <a:r>
              <a:rPr lang="en-US" b="1" dirty="0"/>
              <a:t>Prevalence and Mortality:</a:t>
            </a:r>
            <a:r>
              <a:rPr lang="en-US" dirty="0"/>
              <a:t> Globally, ARLD affects approximately 4.8% of the population. The overall mortality rate among those with ARLD is 23.9%, with liver-related mortality at 21.6%. </a:t>
            </a:r>
            <a:r>
              <a:rPr lang="en-US" dirty="0">
                <a:hlinkClick r:id="rId2"/>
              </a:rPr>
              <a:t>BMC Public Health</a:t>
            </a:r>
            <a:endParaRPr lang="en-US" dirty="0"/>
          </a:p>
          <a:p>
            <a:pPr>
              <a:buFont typeface="Arial" panose="020B0604020202020204" pitchFamily="34" charset="0"/>
              <a:buChar char="•"/>
            </a:pPr>
            <a:r>
              <a:rPr lang="en-US" b="1" dirty="0"/>
              <a:t>Rising Trends:</a:t>
            </a:r>
            <a:r>
              <a:rPr lang="en-US" dirty="0"/>
              <a:t> Recent data indicates a concerning increase in alcohol-related liver transplants, especially among young adults and women. This shift highlights the growing impact of alcohol misuse in demographics not traditionally seen at high risk. </a:t>
            </a:r>
            <a:r>
              <a:rPr lang="en-US" dirty="0">
                <a:hlinkClick r:id="rId3"/>
              </a:rPr>
              <a:t>New York Post</a:t>
            </a:r>
            <a:endParaRPr lang="en-US" dirty="0"/>
          </a:p>
          <a:p>
            <a:r>
              <a:rPr lang="en-US" b="1" dirty="0"/>
              <a:t>Non-Alcoholic Steatohepatitis (NASH):</a:t>
            </a:r>
            <a:endParaRPr lang="en-US" dirty="0"/>
          </a:p>
          <a:p>
            <a:pPr>
              <a:buFont typeface="Arial" panose="020B0604020202020204" pitchFamily="34" charset="0"/>
              <a:buChar char="•"/>
            </a:pPr>
            <a:r>
              <a:rPr lang="en-US" b="1" dirty="0"/>
              <a:t>Prevalence:</a:t>
            </a:r>
            <a:r>
              <a:rPr lang="en-US" dirty="0"/>
              <a:t> NASH, a severe form of non-alcoholic fatty liver disease, affects about 1.5% to 6.5% of the global population. Its prevalence is increasing, paralleling the rise in obesity and metabolic syndrome. </a:t>
            </a:r>
            <a:r>
              <a:rPr lang="en-US" dirty="0">
                <a:hlinkClick r:id="rId4"/>
              </a:rPr>
              <a:t>PubMed</a:t>
            </a:r>
            <a:endParaRPr lang="en-US" dirty="0"/>
          </a:p>
          <a:p>
            <a:pPr>
              <a:buFont typeface="Arial" panose="020B0604020202020204" pitchFamily="34" charset="0"/>
              <a:buChar char="•"/>
            </a:pPr>
            <a:r>
              <a:rPr lang="en-US" b="1" dirty="0"/>
              <a:t>Progression and Mortality:</a:t>
            </a:r>
            <a:r>
              <a:rPr lang="en-US" dirty="0"/>
              <a:t> NASH can progress to cirrhosis and liver cancer. Studies have shown that individuals with NASH have higher liver-related mortality compared to those with simple steatosis. </a:t>
            </a:r>
            <a:r>
              <a:rPr lang="en-US" dirty="0">
                <a:hlinkClick r:id="rId4"/>
              </a:rPr>
              <a:t>PubMed</a:t>
            </a:r>
            <a:endParaRPr lang="en-US" dirty="0"/>
          </a:p>
          <a:p>
            <a:r>
              <a:rPr lang="en-US" b="1" dirty="0"/>
              <a:t>Importance of Early Diagnosis:</a:t>
            </a:r>
            <a:endParaRPr lang="en-US" dirty="0"/>
          </a:p>
          <a:p>
            <a:pPr>
              <a:buFont typeface="Arial" panose="020B0604020202020204" pitchFamily="34" charset="0"/>
              <a:buChar char="•"/>
            </a:pPr>
            <a:r>
              <a:rPr lang="en-US" b="1" dirty="0"/>
              <a:t>Preventing Disease Progression:</a:t>
            </a:r>
            <a:r>
              <a:rPr lang="en-US" dirty="0"/>
              <a:t> Identifying ARLD and NASH in their early stages allows for interventions that can halt or even reverse disease progression. Lifestyle modifications, such as reducing alcohol intake for ARLD and implementing dietary changes and exercise for NASH, are more effective when initiated early.</a:t>
            </a:r>
          </a:p>
          <a:p>
            <a:pPr>
              <a:buFont typeface="Arial" panose="020B0604020202020204" pitchFamily="34" charset="0"/>
              <a:buChar char="•"/>
            </a:pPr>
            <a:r>
              <a:rPr lang="en-US" b="1" dirty="0"/>
              <a:t>Reducing Healthcare Burden:</a:t>
            </a:r>
            <a:r>
              <a:rPr lang="en-US" dirty="0"/>
              <a:t> Early diagnosis and management can decrease the need for advanced treatments, such as liver transplants, thereby reducing healthcare costs and improving patient quality of life.</a:t>
            </a:r>
          </a:p>
          <a:p>
            <a:r>
              <a:rPr lang="en-US" dirty="0"/>
              <a:t>In summary, early detection of ARLD and NASH is vital to implement effective interventions, prevent severe liver damage, and address the growing public health challenges posed by these diseases.</a:t>
            </a:r>
          </a:p>
          <a:p>
            <a:endParaRPr lang="en-US" dirty="0"/>
          </a:p>
        </p:txBody>
      </p:sp>
    </p:spTree>
    <p:extLst>
      <p:ext uri="{BB962C8B-B14F-4D97-AF65-F5344CB8AC3E}">
        <p14:creationId xmlns:p14="http://schemas.microsoft.com/office/powerpoint/2010/main" val="7390217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10B1F-4F8D-483E-B4FE-BC13ABEB44B5}"/>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5A2EE6FD-04DF-4FC7-9C12-4B87F4757039}"/>
              </a:ext>
            </a:extLst>
          </p:cNvPr>
          <p:cNvSpPr>
            <a:spLocks noGrp="1"/>
          </p:cNvSpPr>
          <p:nvPr>
            <p:ph idx="1"/>
          </p:nvPr>
        </p:nvSpPr>
        <p:spPr>
          <a:xfrm>
            <a:off x="838200" y="365125"/>
            <a:ext cx="10515600" cy="5811838"/>
          </a:xfrm>
        </p:spPr>
        <p:txBody>
          <a:bodyPr>
            <a:normAutofit lnSpcReduction="10000"/>
          </a:bodyPr>
          <a:lstStyle/>
          <a:p>
            <a:pPr marL="0" indent="0">
              <a:buNone/>
            </a:pPr>
            <a:r>
              <a:rPr lang="en-US" dirty="0"/>
              <a:t>Then we generated Genome Index by STAR. Generating a genome index is the process of creating a reference map that allows a software tool to quickly locate parts of a genome when comparing sequences.</a:t>
            </a:r>
          </a:p>
          <a:p>
            <a:pPr marL="0" indent="0">
              <a:buNone/>
            </a:pPr>
            <a:r>
              <a:rPr lang="en-US" dirty="0"/>
              <a:t>(Think of it like creating a table of contents for a large book. Instead of reading the entire book every time you need information, you can just look at the table of contents to quickly find what you're looking for. In genomics, the genome index lets the software quickly find where specific parts of a genome (like genes or sequences) are located in the reference genome, making sequence alignment faster and more efficient.)</a:t>
            </a:r>
          </a:p>
          <a:p>
            <a:pPr marL="0" indent="0">
              <a:buNone/>
            </a:pPr>
            <a:endParaRPr lang="en-US" dirty="0"/>
          </a:p>
          <a:p>
            <a:r>
              <a:rPr lang="en-US" dirty="0"/>
              <a:t>STAR --</a:t>
            </a:r>
            <a:r>
              <a:rPr lang="en-US" dirty="0" err="1"/>
              <a:t>runMode</a:t>
            </a:r>
            <a:r>
              <a:rPr lang="en-US" dirty="0"/>
              <a:t> </a:t>
            </a:r>
            <a:r>
              <a:rPr lang="en-US" dirty="0" err="1"/>
              <a:t>genomeGenerate</a:t>
            </a:r>
            <a:r>
              <a:rPr lang="en-US" dirty="0"/>
              <a:t> --</a:t>
            </a:r>
            <a:r>
              <a:rPr lang="en-US" dirty="0" err="1"/>
              <a:t>genomeDir</a:t>
            </a:r>
            <a:r>
              <a:rPr lang="en-US" dirty="0"/>
              <a:t> </a:t>
            </a:r>
            <a:r>
              <a:rPr lang="en-US" dirty="0" err="1"/>
              <a:t>star_index</a:t>
            </a:r>
            <a:r>
              <a:rPr lang="en-US" dirty="0"/>
              <a:t> --</a:t>
            </a:r>
            <a:r>
              <a:rPr lang="en-US" dirty="0" err="1"/>
              <a:t>genomeFastaFiles</a:t>
            </a:r>
            <a:r>
              <a:rPr lang="en-US" dirty="0"/>
              <a:t> ref/Homo_sapiens.GRCh38.dna_sm.primary_assembly.fa --</a:t>
            </a:r>
            <a:r>
              <a:rPr lang="en-US" dirty="0" err="1"/>
              <a:t>sjdbGTFfile</a:t>
            </a:r>
            <a:r>
              <a:rPr lang="en-US" dirty="0"/>
              <a:t> ref/Homo_sapiens.GRCh38.112.gtf --</a:t>
            </a:r>
            <a:r>
              <a:rPr lang="en-US" dirty="0" err="1"/>
              <a:t>runThreadN</a:t>
            </a:r>
            <a:r>
              <a:rPr lang="en-US" dirty="0"/>
              <a:t> 16</a:t>
            </a:r>
          </a:p>
          <a:p>
            <a:endParaRPr lang="en-US" dirty="0"/>
          </a:p>
          <a:p>
            <a:pPr marL="0" indent="0">
              <a:buNone/>
            </a:pPr>
            <a:endParaRPr lang="en-US" dirty="0"/>
          </a:p>
        </p:txBody>
      </p:sp>
    </p:spTree>
    <p:extLst>
      <p:ext uri="{BB962C8B-B14F-4D97-AF65-F5344CB8AC3E}">
        <p14:creationId xmlns:p14="http://schemas.microsoft.com/office/powerpoint/2010/main" val="30180385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E03CE-BF90-4BCB-9512-435E581D9FF0}"/>
              </a:ext>
            </a:extLst>
          </p:cNvPr>
          <p:cNvSpPr>
            <a:spLocks noGrp="1"/>
          </p:cNvSpPr>
          <p:nvPr>
            <p:ph type="title"/>
          </p:nvPr>
        </p:nvSpPr>
        <p:spPr/>
        <p:txBody>
          <a:bodyPr/>
          <a:lstStyle/>
          <a:p>
            <a:r>
              <a:rPr lang="en-US" dirty="0"/>
              <a:t> </a:t>
            </a:r>
          </a:p>
        </p:txBody>
      </p:sp>
      <p:pic>
        <p:nvPicPr>
          <p:cNvPr id="5" name="Content Placeholder 4">
            <a:extLst>
              <a:ext uri="{FF2B5EF4-FFF2-40B4-BE49-F238E27FC236}">
                <a16:creationId xmlns:a16="http://schemas.microsoft.com/office/drawing/2014/main" id="{51F28877-4A4E-403C-86FE-6ED5908A3F9F}"/>
              </a:ext>
            </a:extLst>
          </p:cNvPr>
          <p:cNvPicPr>
            <a:picLocks noGrp="1" noChangeAspect="1"/>
          </p:cNvPicPr>
          <p:nvPr>
            <p:ph idx="1"/>
          </p:nvPr>
        </p:nvPicPr>
        <p:blipFill>
          <a:blip r:embed="rId2"/>
          <a:stretch>
            <a:fillRect/>
          </a:stretch>
        </p:blipFill>
        <p:spPr>
          <a:xfrm>
            <a:off x="4498848" y="831115"/>
            <a:ext cx="2693265" cy="5345848"/>
          </a:xfrm>
        </p:spPr>
      </p:pic>
    </p:spTree>
    <p:extLst>
      <p:ext uri="{BB962C8B-B14F-4D97-AF65-F5344CB8AC3E}">
        <p14:creationId xmlns:p14="http://schemas.microsoft.com/office/powerpoint/2010/main" val="19371544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58F8C-B90E-4FAD-86EA-610E1B788C7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9C2DA16B-226E-41F6-BF1A-FAA176F9992C}"/>
              </a:ext>
            </a:extLst>
          </p:cNvPr>
          <p:cNvSpPr>
            <a:spLocks noGrp="1"/>
          </p:cNvSpPr>
          <p:nvPr>
            <p:ph idx="1"/>
          </p:nvPr>
        </p:nvSpPr>
        <p:spPr>
          <a:xfrm>
            <a:off x="838200" y="493776"/>
            <a:ext cx="10515600" cy="5683187"/>
          </a:xfrm>
        </p:spPr>
        <p:txBody>
          <a:bodyPr>
            <a:normAutofit/>
          </a:bodyPr>
          <a:lstStyle/>
          <a:p>
            <a:pPr marL="0" indent="0">
              <a:buNone/>
            </a:pPr>
            <a:r>
              <a:rPr lang="en-US" dirty="0"/>
              <a:t>Then we did the alignment with STAR. Alignment is the process of matching our RNA sequences (called reads) to a reference genome. The goal is to figure out where each read comes from in the genome so we can understand its origin, helping us analyze genes, mutations, or expression levels.</a:t>
            </a:r>
          </a:p>
          <a:p>
            <a:r>
              <a:rPr lang="en-US" dirty="0"/>
              <a:t>for sample in $(ls </a:t>
            </a:r>
            <a:r>
              <a:rPr lang="en-US" dirty="0" err="1"/>
              <a:t>trimmed_fastq</a:t>
            </a:r>
            <a:r>
              <a:rPr lang="en-US" dirty="0"/>
              <a:t>/*_R*_001_val_1.fq.gz | sed 's/_R[0-9]_001_val_1.fq.gz//' | sed 's/</a:t>
            </a:r>
            <a:r>
              <a:rPr lang="en-US" dirty="0" err="1"/>
              <a:t>trimmed_fastq</a:t>
            </a:r>
            <a:r>
              <a:rPr lang="en-US" dirty="0"/>
              <a:t>\///'); do</a:t>
            </a:r>
          </a:p>
          <a:p>
            <a:pPr marL="0" indent="0">
              <a:buNone/>
            </a:pPr>
            <a:r>
              <a:rPr lang="en-US" dirty="0"/>
              <a:t> STAR --</a:t>
            </a:r>
            <a:r>
              <a:rPr lang="en-US" dirty="0" err="1"/>
              <a:t>runThreadN</a:t>
            </a:r>
            <a:r>
              <a:rPr lang="en-US" dirty="0"/>
              <a:t> 16 --</a:t>
            </a:r>
            <a:r>
              <a:rPr lang="en-US" dirty="0" err="1"/>
              <a:t>genomeDir</a:t>
            </a:r>
            <a:r>
              <a:rPr lang="en-US" dirty="0"/>
              <a:t> </a:t>
            </a:r>
            <a:r>
              <a:rPr lang="en-US" dirty="0" err="1"/>
              <a:t>star_index</a:t>
            </a:r>
            <a:r>
              <a:rPr lang="en-US" dirty="0"/>
              <a:t> --</a:t>
            </a:r>
            <a:r>
              <a:rPr lang="en-US" dirty="0" err="1"/>
              <a:t>readFilesIn</a:t>
            </a:r>
            <a:r>
              <a:rPr lang="en-US" dirty="0"/>
              <a:t> </a:t>
            </a:r>
            <a:r>
              <a:rPr lang="en-US" dirty="0" err="1"/>
              <a:t>trimmed_fastq</a:t>
            </a:r>
            <a:r>
              <a:rPr lang="en-US" dirty="0"/>
              <a:t>/${sample}_R1_001_val_1.fq.gz </a:t>
            </a:r>
            <a:r>
              <a:rPr lang="en-US" dirty="0" err="1"/>
              <a:t>trimmed_fastq</a:t>
            </a:r>
            <a:r>
              <a:rPr lang="en-US" dirty="0"/>
              <a:t>/${sample}_R2_001_val_2.fq.gz --</a:t>
            </a:r>
            <a:r>
              <a:rPr lang="en-US" dirty="0" err="1"/>
              <a:t>readFilesCommand</a:t>
            </a:r>
            <a:r>
              <a:rPr lang="en-US" dirty="0"/>
              <a:t> </a:t>
            </a:r>
            <a:r>
              <a:rPr lang="en-US" dirty="0" err="1"/>
              <a:t>zcat</a:t>
            </a:r>
            <a:r>
              <a:rPr lang="en-US" dirty="0"/>
              <a:t> --</a:t>
            </a:r>
            <a:r>
              <a:rPr lang="en-US" dirty="0" err="1"/>
              <a:t>outFileNamePrefix</a:t>
            </a:r>
            <a:r>
              <a:rPr lang="en-US" dirty="0"/>
              <a:t> </a:t>
            </a:r>
            <a:r>
              <a:rPr lang="en-US" dirty="0" err="1"/>
              <a:t>aligned_data</a:t>
            </a:r>
            <a:r>
              <a:rPr lang="en-US" dirty="0"/>
              <a:t>/${sample}_ --</a:t>
            </a:r>
            <a:r>
              <a:rPr lang="en-US" dirty="0" err="1"/>
              <a:t>outSAMtype</a:t>
            </a:r>
            <a:r>
              <a:rPr lang="en-US" dirty="0"/>
              <a:t> BAM </a:t>
            </a:r>
            <a:r>
              <a:rPr lang="en-US" dirty="0" err="1"/>
              <a:t>SortedByCoordinate</a:t>
            </a:r>
            <a:r>
              <a:rPr lang="en-US" dirty="0"/>
              <a:t> </a:t>
            </a:r>
          </a:p>
          <a:p>
            <a:pPr marL="0" indent="0">
              <a:buNone/>
            </a:pPr>
            <a:r>
              <a:rPr lang="en-US" dirty="0"/>
              <a:t>done</a:t>
            </a:r>
          </a:p>
          <a:p>
            <a:endParaRPr lang="en-US" dirty="0"/>
          </a:p>
          <a:p>
            <a:endParaRPr lang="en-US" dirty="0"/>
          </a:p>
        </p:txBody>
      </p:sp>
    </p:spTree>
    <p:extLst>
      <p:ext uri="{BB962C8B-B14F-4D97-AF65-F5344CB8AC3E}">
        <p14:creationId xmlns:p14="http://schemas.microsoft.com/office/powerpoint/2010/main" val="30398028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456F9-D28A-425E-AAC4-E0C5EA7A11B7}"/>
              </a:ext>
            </a:extLst>
          </p:cNvPr>
          <p:cNvSpPr>
            <a:spLocks noGrp="1"/>
          </p:cNvSpPr>
          <p:nvPr>
            <p:ph type="title"/>
          </p:nvPr>
        </p:nvSpPr>
        <p:spPr/>
        <p:txBody>
          <a:bodyPr/>
          <a:lstStyle/>
          <a:p>
            <a:r>
              <a:rPr lang="en-US" dirty="0"/>
              <a:t> </a:t>
            </a:r>
          </a:p>
        </p:txBody>
      </p:sp>
      <p:pic>
        <p:nvPicPr>
          <p:cNvPr id="5" name="Content Placeholder 4">
            <a:extLst>
              <a:ext uri="{FF2B5EF4-FFF2-40B4-BE49-F238E27FC236}">
                <a16:creationId xmlns:a16="http://schemas.microsoft.com/office/drawing/2014/main" id="{C594FBC6-93FD-46EA-AB73-020CC4DDDA06}"/>
              </a:ext>
            </a:extLst>
          </p:cNvPr>
          <p:cNvPicPr>
            <a:picLocks noGrp="1" noChangeAspect="1"/>
          </p:cNvPicPr>
          <p:nvPr>
            <p:ph idx="1"/>
          </p:nvPr>
        </p:nvPicPr>
        <p:blipFill>
          <a:blip r:embed="rId2"/>
          <a:stretch>
            <a:fillRect/>
          </a:stretch>
        </p:blipFill>
        <p:spPr>
          <a:xfrm>
            <a:off x="4072417" y="1825625"/>
            <a:ext cx="4047166" cy="4351338"/>
          </a:xfrm>
        </p:spPr>
      </p:pic>
    </p:spTree>
    <p:extLst>
      <p:ext uri="{BB962C8B-B14F-4D97-AF65-F5344CB8AC3E}">
        <p14:creationId xmlns:p14="http://schemas.microsoft.com/office/powerpoint/2010/main" val="9988793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5B467-6DAD-4473-81D7-89D40D3E3477}"/>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B231BBDD-10CA-42EF-A7A1-67CF034F67F2}"/>
              </a:ext>
            </a:extLst>
          </p:cNvPr>
          <p:cNvSpPr>
            <a:spLocks noGrp="1"/>
          </p:cNvSpPr>
          <p:nvPr>
            <p:ph idx="1"/>
          </p:nvPr>
        </p:nvSpPr>
        <p:spPr>
          <a:xfrm>
            <a:off x="838200" y="1042416"/>
            <a:ext cx="10515600" cy="5134547"/>
          </a:xfrm>
        </p:spPr>
        <p:txBody>
          <a:bodyPr/>
          <a:lstStyle/>
          <a:p>
            <a:pPr marL="0" indent="0">
              <a:buNone/>
            </a:pPr>
            <a:r>
              <a:rPr lang="en-US" dirty="0"/>
              <a:t>Then we did Quality Control of Alignment. Quality control (QC) of alignment in bioinformatics refers to the process of ensuring RNA-seq data  correctly and accurately aligned (fit) to a reference genome and assigned (fit) to functional components in the reference genome. </a:t>
            </a:r>
          </a:p>
          <a:p>
            <a:r>
              <a:rPr lang="en-US" dirty="0"/>
              <a:t>for </a:t>
            </a:r>
            <a:r>
              <a:rPr lang="en-US" dirty="0" err="1"/>
              <a:t>bam_file</a:t>
            </a:r>
            <a:r>
              <a:rPr lang="en-US" dirty="0"/>
              <a:t> in </a:t>
            </a:r>
            <a:r>
              <a:rPr lang="en-US" dirty="0" err="1"/>
              <a:t>aligned_data</a:t>
            </a:r>
            <a:r>
              <a:rPr lang="en-US" dirty="0"/>
              <a:t>/*.bam; do</a:t>
            </a:r>
          </a:p>
          <a:p>
            <a:r>
              <a:rPr lang="en-US" dirty="0"/>
              <a:t>    </a:t>
            </a:r>
            <a:r>
              <a:rPr lang="en-US" dirty="0" err="1"/>
              <a:t>samtools</a:t>
            </a:r>
            <a:r>
              <a:rPr lang="en-US" dirty="0"/>
              <a:t> </a:t>
            </a:r>
            <a:r>
              <a:rPr lang="en-US" dirty="0" err="1"/>
              <a:t>flagstat</a:t>
            </a:r>
            <a:r>
              <a:rPr lang="en-US" dirty="0"/>
              <a:t> $</a:t>
            </a:r>
            <a:r>
              <a:rPr lang="en-US" dirty="0" err="1"/>
              <a:t>bam_file</a:t>
            </a:r>
            <a:r>
              <a:rPr lang="en-US" dirty="0"/>
              <a:t> &gt; </a:t>
            </a:r>
            <a:r>
              <a:rPr lang="en-US" dirty="0" err="1"/>
              <a:t>alignment_qc</a:t>
            </a:r>
            <a:r>
              <a:rPr lang="en-US" dirty="0"/>
              <a:t>/$(</a:t>
            </a:r>
            <a:r>
              <a:rPr lang="en-US" dirty="0" err="1"/>
              <a:t>basename</a:t>
            </a:r>
            <a:r>
              <a:rPr lang="en-US" dirty="0"/>
              <a:t> $</a:t>
            </a:r>
            <a:r>
              <a:rPr lang="en-US" dirty="0" err="1"/>
              <a:t>bam_file</a:t>
            </a:r>
            <a:r>
              <a:rPr lang="en-US" dirty="0"/>
              <a:t> .bam)_flagstat.txt</a:t>
            </a:r>
          </a:p>
          <a:p>
            <a:r>
              <a:rPr lang="en-US" dirty="0"/>
              <a:t>done</a:t>
            </a:r>
          </a:p>
          <a:p>
            <a:endParaRPr lang="en-US" dirty="0"/>
          </a:p>
        </p:txBody>
      </p:sp>
    </p:spTree>
    <p:extLst>
      <p:ext uri="{BB962C8B-B14F-4D97-AF65-F5344CB8AC3E}">
        <p14:creationId xmlns:p14="http://schemas.microsoft.com/office/powerpoint/2010/main" val="1564079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F9BCB-AE88-49F6-B2E5-BA57460D9F46}"/>
              </a:ext>
            </a:extLst>
          </p:cNvPr>
          <p:cNvSpPr>
            <a:spLocks noGrp="1"/>
          </p:cNvSpPr>
          <p:nvPr>
            <p:ph type="title"/>
          </p:nvPr>
        </p:nvSpPr>
        <p:spPr/>
        <p:txBody>
          <a:bodyPr/>
          <a:lstStyle/>
          <a:p>
            <a:r>
              <a:rPr lang="en-US" dirty="0"/>
              <a:t> </a:t>
            </a:r>
          </a:p>
        </p:txBody>
      </p:sp>
      <p:pic>
        <p:nvPicPr>
          <p:cNvPr id="7" name="Content Placeholder 6">
            <a:extLst>
              <a:ext uri="{FF2B5EF4-FFF2-40B4-BE49-F238E27FC236}">
                <a16:creationId xmlns:a16="http://schemas.microsoft.com/office/drawing/2014/main" id="{00337C43-1926-4485-A11D-A3C240ABFC0C}"/>
              </a:ext>
            </a:extLst>
          </p:cNvPr>
          <p:cNvPicPr>
            <a:picLocks noGrp="1" noChangeAspect="1"/>
          </p:cNvPicPr>
          <p:nvPr>
            <p:ph idx="1"/>
          </p:nvPr>
        </p:nvPicPr>
        <p:blipFill>
          <a:blip r:embed="rId3"/>
          <a:stretch>
            <a:fillRect/>
          </a:stretch>
        </p:blipFill>
        <p:spPr>
          <a:xfrm>
            <a:off x="1277112" y="473384"/>
            <a:ext cx="9156192" cy="4455446"/>
          </a:xfrm>
        </p:spPr>
      </p:pic>
      <p:graphicFrame>
        <p:nvGraphicFramePr>
          <p:cNvPr id="5" name="Object 4">
            <a:extLst>
              <a:ext uri="{FF2B5EF4-FFF2-40B4-BE49-F238E27FC236}">
                <a16:creationId xmlns:a16="http://schemas.microsoft.com/office/drawing/2014/main" id="{E62DB6E7-F977-4CD8-8D0C-98D666061C9B}"/>
              </a:ext>
            </a:extLst>
          </p:cNvPr>
          <p:cNvGraphicFramePr>
            <a:graphicFrameLocks noChangeAspect="1"/>
          </p:cNvGraphicFramePr>
          <p:nvPr>
            <p:extLst>
              <p:ext uri="{D42A27DB-BD31-4B8C-83A1-F6EECF244321}">
                <p14:modId xmlns:p14="http://schemas.microsoft.com/office/powerpoint/2010/main" val="2213307035"/>
              </p:ext>
            </p:extLst>
          </p:nvPr>
        </p:nvGraphicFramePr>
        <p:xfrm>
          <a:off x="5200650" y="5451094"/>
          <a:ext cx="1790700" cy="514350"/>
        </p:xfrm>
        <a:graphic>
          <a:graphicData uri="http://schemas.openxmlformats.org/presentationml/2006/ole">
            <mc:AlternateContent xmlns:mc="http://schemas.openxmlformats.org/markup-compatibility/2006">
              <mc:Choice xmlns:v="urn:schemas-microsoft-com:vml" Requires="v">
                <p:oleObj spid="_x0000_s2054" name="Packager Shell Object" showAsIcon="1" r:id="rId4" imgW="1790922" imgH="514350" progId="Package">
                  <p:embed/>
                </p:oleObj>
              </mc:Choice>
              <mc:Fallback>
                <p:oleObj name="Packager Shell Object" showAsIcon="1" r:id="rId4" imgW="1790922" imgH="514350" progId="Package">
                  <p:embed/>
                  <p:pic>
                    <p:nvPicPr>
                      <p:cNvPr id="0" name=""/>
                      <p:cNvPicPr/>
                      <p:nvPr/>
                    </p:nvPicPr>
                    <p:blipFill>
                      <a:blip r:embed="rId5"/>
                      <a:stretch>
                        <a:fillRect/>
                      </a:stretch>
                    </p:blipFill>
                    <p:spPr>
                      <a:xfrm>
                        <a:off x="5200650" y="5451094"/>
                        <a:ext cx="1790700" cy="514350"/>
                      </a:xfrm>
                      <a:prstGeom prst="rect">
                        <a:avLst/>
                      </a:prstGeom>
                    </p:spPr>
                  </p:pic>
                </p:oleObj>
              </mc:Fallback>
            </mc:AlternateContent>
          </a:graphicData>
        </a:graphic>
      </p:graphicFrame>
    </p:spTree>
    <p:extLst>
      <p:ext uri="{BB962C8B-B14F-4D97-AF65-F5344CB8AC3E}">
        <p14:creationId xmlns:p14="http://schemas.microsoft.com/office/powerpoint/2010/main" val="22925012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0FBA54-FD03-47C7-AFD7-D69DFFB37C93}"/>
              </a:ext>
            </a:extLst>
          </p:cNvPr>
          <p:cNvSpPr>
            <a:spLocks noGrp="1"/>
          </p:cNvSpPr>
          <p:nvPr>
            <p:ph idx="1"/>
          </p:nvPr>
        </p:nvSpPr>
        <p:spPr>
          <a:xfrm>
            <a:off x="838200" y="1143000"/>
            <a:ext cx="10515600" cy="5033963"/>
          </a:xfrm>
        </p:spPr>
        <p:txBody>
          <a:bodyPr/>
          <a:lstStyle/>
          <a:p>
            <a:pPr marL="0" indent="0">
              <a:buNone/>
            </a:pPr>
            <a:r>
              <a:rPr lang="en-US" dirty="0"/>
              <a:t>Then we picked the best samples according to alignment and assignment scores.</a:t>
            </a:r>
          </a:p>
          <a:p>
            <a:pPr marL="0" indent="0">
              <a:buNone/>
            </a:pPr>
            <a:endParaRPr lang="en-US" dirty="0"/>
          </a:p>
          <a:p>
            <a:pPr marL="0" indent="0">
              <a:buNone/>
            </a:pPr>
            <a:r>
              <a:rPr lang="en-US" dirty="0"/>
              <a:t>C= 27,  28, 31, 43, 48</a:t>
            </a:r>
          </a:p>
          <a:p>
            <a:pPr marL="0" indent="0">
              <a:buNone/>
            </a:pPr>
            <a:r>
              <a:rPr lang="en-US" dirty="0"/>
              <a:t>E=  36, 41, 42, 49, 50</a:t>
            </a:r>
          </a:p>
          <a:p>
            <a:pPr marL="0" indent="0">
              <a:buNone/>
            </a:pPr>
            <a:r>
              <a:rPr lang="en-US" dirty="0"/>
              <a:t>N= 29, 30, 37, 38, 46</a:t>
            </a:r>
          </a:p>
          <a:p>
            <a:endParaRPr lang="en-US" dirty="0"/>
          </a:p>
        </p:txBody>
      </p:sp>
    </p:spTree>
    <p:extLst>
      <p:ext uri="{BB962C8B-B14F-4D97-AF65-F5344CB8AC3E}">
        <p14:creationId xmlns:p14="http://schemas.microsoft.com/office/powerpoint/2010/main" val="694186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C1793C-EB7B-48B5-8485-6E3B65B6B53C}"/>
              </a:ext>
            </a:extLst>
          </p:cNvPr>
          <p:cNvSpPr>
            <a:spLocks noGrp="1"/>
          </p:cNvSpPr>
          <p:nvPr>
            <p:ph idx="1"/>
          </p:nvPr>
        </p:nvSpPr>
        <p:spPr>
          <a:xfrm>
            <a:off x="838200" y="521208"/>
            <a:ext cx="11131296" cy="5655755"/>
          </a:xfrm>
        </p:spPr>
        <p:txBody>
          <a:bodyPr/>
          <a:lstStyle/>
          <a:p>
            <a:pPr marL="0" indent="0">
              <a:buNone/>
            </a:pPr>
            <a:r>
              <a:rPr lang="en-US" dirty="0"/>
              <a:t>Then we generated the count table for further analysis in R.</a:t>
            </a:r>
          </a:p>
          <a:p>
            <a:endParaRPr lang="en-US" dirty="0"/>
          </a:p>
          <a:p>
            <a:r>
              <a:rPr lang="en-US" dirty="0" err="1"/>
              <a:t>featureCounts</a:t>
            </a:r>
            <a:r>
              <a:rPr lang="en-US" dirty="0"/>
              <a:t> -T 16 -p --</a:t>
            </a:r>
            <a:r>
              <a:rPr lang="en-US" dirty="0" err="1"/>
              <a:t>countReadPairs</a:t>
            </a:r>
            <a:r>
              <a:rPr lang="en-US" dirty="0"/>
              <a:t> -a ref/Homo_sapiens.GRCh38.112.gtf -o counts/gene_counts.txt </a:t>
            </a:r>
            <a:r>
              <a:rPr lang="en-US" dirty="0" err="1"/>
              <a:t>aligned_data</a:t>
            </a:r>
            <a:r>
              <a:rPr lang="en-US" dirty="0"/>
              <a:t>/*.bam</a:t>
            </a:r>
          </a:p>
          <a:p>
            <a:endParaRPr lang="en-US" dirty="0"/>
          </a:p>
          <a:p>
            <a:endParaRPr lang="en-US" dirty="0"/>
          </a:p>
        </p:txBody>
      </p:sp>
      <p:graphicFrame>
        <p:nvGraphicFramePr>
          <p:cNvPr id="8" name="Object 7">
            <a:extLst>
              <a:ext uri="{FF2B5EF4-FFF2-40B4-BE49-F238E27FC236}">
                <a16:creationId xmlns:a16="http://schemas.microsoft.com/office/drawing/2014/main" id="{04924C48-AF88-4D54-904D-05316D48D50D}"/>
              </a:ext>
            </a:extLst>
          </p:cNvPr>
          <p:cNvGraphicFramePr>
            <a:graphicFrameLocks noChangeAspect="1"/>
          </p:cNvGraphicFramePr>
          <p:nvPr>
            <p:extLst>
              <p:ext uri="{D42A27DB-BD31-4B8C-83A1-F6EECF244321}">
                <p14:modId xmlns:p14="http://schemas.microsoft.com/office/powerpoint/2010/main" val="145171522"/>
              </p:ext>
            </p:extLst>
          </p:nvPr>
        </p:nvGraphicFramePr>
        <p:xfrm>
          <a:off x="4791837" y="3795459"/>
          <a:ext cx="1000125" cy="514350"/>
        </p:xfrm>
        <a:graphic>
          <a:graphicData uri="http://schemas.openxmlformats.org/presentationml/2006/ole">
            <mc:AlternateContent xmlns:mc="http://schemas.openxmlformats.org/markup-compatibility/2006">
              <mc:Choice xmlns:v="urn:schemas-microsoft-com:vml" Requires="v">
                <p:oleObj spid="_x0000_s3075" name="Packager Shell Object" showAsIcon="1" r:id="rId3" imgW="1000217" imgH="514350" progId="Package">
                  <p:embed/>
                </p:oleObj>
              </mc:Choice>
              <mc:Fallback>
                <p:oleObj name="Packager Shell Object" showAsIcon="1" r:id="rId3" imgW="1000217" imgH="514350" progId="Package">
                  <p:embed/>
                  <p:pic>
                    <p:nvPicPr>
                      <p:cNvPr id="0" name=""/>
                      <p:cNvPicPr/>
                      <p:nvPr/>
                    </p:nvPicPr>
                    <p:blipFill>
                      <a:blip r:embed="rId4"/>
                      <a:stretch>
                        <a:fillRect/>
                      </a:stretch>
                    </p:blipFill>
                    <p:spPr>
                      <a:xfrm>
                        <a:off x="4791837" y="3795459"/>
                        <a:ext cx="1000125" cy="514350"/>
                      </a:xfrm>
                      <a:prstGeom prst="rect">
                        <a:avLst/>
                      </a:prstGeom>
                    </p:spPr>
                  </p:pic>
                </p:oleObj>
              </mc:Fallback>
            </mc:AlternateContent>
          </a:graphicData>
        </a:graphic>
      </p:graphicFrame>
    </p:spTree>
    <p:extLst>
      <p:ext uri="{BB962C8B-B14F-4D97-AF65-F5344CB8AC3E}">
        <p14:creationId xmlns:p14="http://schemas.microsoft.com/office/powerpoint/2010/main" val="8492260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1DDF6F-EF35-41F8-B46E-362BC68768CB}"/>
              </a:ext>
            </a:extLst>
          </p:cNvPr>
          <p:cNvSpPr>
            <a:spLocks noGrp="1"/>
          </p:cNvSpPr>
          <p:nvPr>
            <p:ph idx="1"/>
          </p:nvPr>
        </p:nvSpPr>
        <p:spPr/>
        <p:txBody>
          <a:bodyPr/>
          <a:lstStyle/>
          <a:p>
            <a:r>
              <a:rPr lang="en-US" dirty="0"/>
              <a:t>We used R for further analysis. We want to show you the rest in a </a:t>
            </a:r>
            <a:r>
              <a:rPr lang="en-US" dirty="0" err="1"/>
              <a:t>Rmarkdown</a:t>
            </a:r>
            <a:r>
              <a:rPr lang="en-US" dirty="0"/>
              <a:t> document. </a:t>
            </a:r>
          </a:p>
        </p:txBody>
      </p:sp>
      <p:graphicFrame>
        <p:nvGraphicFramePr>
          <p:cNvPr id="4" name="Object 3">
            <a:extLst>
              <a:ext uri="{FF2B5EF4-FFF2-40B4-BE49-F238E27FC236}">
                <a16:creationId xmlns:a16="http://schemas.microsoft.com/office/drawing/2014/main" id="{5D0CBBD4-85BA-44DF-BD51-24D4ACC966F3}"/>
              </a:ext>
            </a:extLst>
          </p:cNvPr>
          <p:cNvGraphicFramePr>
            <a:graphicFrameLocks noChangeAspect="1"/>
          </p:cNvGraphicFramePr>
          <p:nvPr>
            <p:extLst>
              <p:ext uri="{D42A27DB-BD31-4B8C-83A1-F6EECF244321}">
                <p14:modId xmlns:p14="http://schemas.microsoft.com/office/powerpoint/2010/main" val="2161044405"/>
              </p:ext>
            </p:extLst>
          </p:nvPr>
        </p:nvGraphicFramePr>
        <p:xfrm>
          <a:off x="4655439" y="3744119"/>
          <a:ext cx="1000125" cy="514350"/>
        </p:xfrm>
        <a:graphic>
          <a:graphicData uri="http://schemas.openxmlformats.org/presentationml/2006/ole">
            <mc:AlternateContent xmlns:mc="http://schemas.openxmlformats.org/markup-compatibility/2006">
              <mc:Choice xmlns:v="urn:schemas-microsoft-com:vml" Requires="v">
                <p:oleObj spid="_x0000_s4098" name="Packager Shell Object" showAsIcon="1" r:id="rId3" imgW="1000217" imgH="514350" progId="Package">
                  <p:embed/>
                </p:oleObj>
              </mc:Choice>
              <mc:Fallback>
                <p:oleObj name="Packager Shell Object" showAsIcon="1" r:id="rId3" imgW="1000217" imgH="514350" progId="Package">
                  <p:embed/>
                  <p:pic>
                    <p:nvPicPr>
                      <p:cNvPr id="0" name=""/>
                      <p:cNvPicPr/>
                      <p:nvPr/>
                    </p:nvPicPr>
                    <p:blipFill>
                      <a:blip r:embed="rId4"/>
                      <a:stretch>
                        <a:fillRect/>
                      </a:stretch>
                    </p:blipFill>
                    <p:spPr>
                      <a:xfrm>
                        <a:off x="4655439" y="3744119"/>
                        <a:ext cx="1000125" cy="514350"/>
                      </a:xfrm>
                      <a:prstGeom prst="rect">
                        <a:avLst/>
                      </a:prstGeom>
                    </p:spPr>
                  </p:pic>
                </p:oleObj>
              </mc:Fallback>
            </mc:AlternateContent>
          </a:graphicData>
        </a:graphic>
      </p:graphicFrame>
    </p:spTree>
    <p:extLst>
      <p:ext uri="{BB962C8B-B14F-4D97-AF65-F5344CB8AC3E}">
        <p14:creationId xmlns:p14="http://schemas.microsoft.com/office/powerpoint/2010/main" val="350436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B80D6-074A-4588-8BA9-1FA98B71D3AA}"/>
              </a:ext>
            </a:extLst>
          </p:cNvPr>
          <p:cNvSpPr>
            <a:spLocks noGrp="1"/>
          </p:cNvSpPr>
          <p:nvPr>
            <p:ph type="title"/>
          </p:nvPr>
        </p:nvSpPr>
        <p:spPr/>
        <p:txBody>
          <a:bodyPr/>
          <a:lstStyle/>
          <a:p>
            <a:r>
              <a:rPr lang="en-US" dirty="0"/>
              <a:t>Our Project</a:t>
            </a:r>
          </a:p>
        </p:txBody>
      </p:sp>
      <p:sp>
        <p:nvSpPr>
          <p:cNvPr id="3" name="Content Placeholder 2">
            <a:extLst>
              <a:ext uri="{FF2B5EF4-FFF2-40B4-BE49-F238E27FC236}">
                <a16:creationId xmlns:a16="http://schemas.microsoft.com/office/drawing/2014/main" id="{9C84B639-8FD5-4C62-9FF7-B2F73E5661E4}"/>
              </a:ext>
            </a:extLst>
          </p:cNvPr>
          <p:cNvSpPr>
            <a:spLocks noGrp="1"/>
          </p:cNvSpPr>
          <p:nvPr>
            <p:ph idx="1"/>
          </p:nvPr>
        </p:nvSpPr>
        <p:spPr/>
        <p:txBody>
          <a:bodyPr/>
          <a:lstStyle/>
          <a:p>
            <a:r>
              <a:rPr lang="en-US" dirty="0"/>
              <a:t>We did RNA-Seq analysis to discover new biomarkers which can be used for early diagnosis of liver diseases.</a:t>
            </a:r>
          </a:p>
          <a:p>
            <a:r>
              <a:rPr lang="en-US" dirty="0"/>
              <a:t>RNA-seq (RNA sequencing) is a technique used to study the RNA in a sample to understand gene expression. It allows researchers to measure how much RNA is present in a cell or tissue at a specific time and condition, revealing which genes are active and how much they are expressed.</a:t>
            </a:r>
          </a:p>
        </p:txBody>
      </p:sp>
    </p:spTree>
    <p:extLst>
      <p:ext uri="{BB962C8B-B14F-4D97-AF65-F5344CB8AC3E}">
        <p14:creationId xmlns:p14="http://schemas.microsoft.com/office/powerpoint/2010/main" val="4023677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0AC33-3AA2-474F-98D9-388BFC92FD99}"/>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27D7D4A8-07F4-4630-A157-E19B0A7ED5A3}"/>
              </a:ext>
            </a:extLst>
          </p:cNvPr>
          <p:cNvSpPr>
            <a:spLocks noGrp="1"/>
          </p:cNvSpPr>
          <p:nvPr>
            <p:ph idx="1"/>
          </p:nvPr>
        </p:nvSpPr>
        <p:spPr>
          <a:xfrm>
            <a:off x="838200" y="649224"/>
            <a:ext cx="10515600" cy="5527739"/>
          </a:xfrm>
        </p:spPr>
        <p:txBody>
          <a:bodyPr>
            <a:normAutofit/>
          </a:bodyPr>
          <a:lstStyle/>
          <a:p>
            <a:r>
              <a:rPr lang="en-US" dirty="0"/>
              <a:t>Here's a simple breakdown  for RNA-Seq Analysis:</a:t>
            </a:r>
          </a:p>
          <a:p>
            <a:pPr>
              <a:buFont typeface="+mj-lt"/>
              <a:buAutoNum type="arabicPeriod"/>
            </a:pPr>
            <a:r>
              <a:rPr lang="en-US" b="1" dirty="0"/>
              <a:t>RNA Extraction</a:t>
            </a:r>
            <a:r>
              <a:rPr lang="en-US" dirty="0"/>
              <a:t>: First, RNA is extracted from cells or tissues.</a:t>
            </a:r>
          </a:p>
          <a:p>
            <a:pPr>
              <a:buFont typeface="+mj-lt"/>
              <a:buAutoNum type="arabicPeriod"/>
            </a:pPr>
            <a:r>
              <a:rPr lang="en-US" b="1" dirty="0"/>
              <a:t>Conversion to cDNA</a:t>
            </a:r>
            <a:r>
              <a:rPr lang="en-US" dirty="0"/>
              <a:t>: The RNA is then converted into complementary DNA (cDNA) because DNA is more stable and easier to analyze than RNA.</a:t>
            </a:r>
          </a:p>
          <a:p>
            <a:pPr>
              <a:buFont typeface="+mj-lt"/>
              <a:buAutoNum type="arabicPeriod"/>
            </a:pPr>
            <a:r>
              <a:rPr lang="en-US" b="1" dirty="0"/>
              <a:t>Sequencing</a:t>
            </a:r>
            <a:r>
              <a:rPr lang="en-US" dirty="0"/>
              <a:t>: The cDNA is sequenced using high-throughput sequencing technology to produce millions of short DNA reads.</a:t>
            </a:r>
          </a:p>
          <a:p>
            <a:pPr>
              <a:buFont typeface="+mj-lt"/>
              <a:buAutoNum type="arabicPeriod"/>
            </a:pPr>
            <a:r>
              <a:rPr lang="en-US" b="1" dirty="0"/>
              <a:t>Analysis</a:t>
            </a:r>
            <a:r>
              <a:rPr lang="en-US" dirty="0"/>
              <a:t>: The sequence data is mapped back to a reference genome, and the levels of gene expression are determined based on how often each gene is represented in the sequencing data.</a:t>
            </a:r>
          </a:p>
          <a:p>
            <a:pPr marL="0" indent="0">
              <a:buNone/>
            </a:pPr>
            <a:r>
              <a:rPr lang="en-US" dirty="0"/>
              <a:t>Our project covers only the last step of RNA-Seq Analysis. </a:t>
            </a:r>
          </a:p>
          <a:p>
            <a:endParaRPr lang="en-US" dirty="0"/>
          </a:p>
        </p:txBody>
      </p:sp>
    </p:spTree>
    <p:extLst>
      <p:ext uri="{BB962C8B-B14F-4D97-AF65-F5344CB8AC3E}">
        <p14:creationId xmlns:p14="http://schemas.microsoft.com/office/powerpoint/2010/main" val="1044977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21219-A8EA-4F68-BE0F-3A321AA25B99}"/>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68E7E97F-AFD9-4A51-A0F3-FA85D505ADBF}"/>
              </a:ext>
            </a:extLst>
          </p:cNvPr>
          <p:cNvSpPr>
            <a:spLocks noGrp="1"/>
          </p:cNvSpPr>
          <p:nvPr>
            <p:ph idx="1"/>
          </p:nvPr>
        </p:nvSpPr>
        <p:spPr/>
        <p:txBody>
          <a:bodyPr/>
          <a:lstStyle/>
          <a:p>
            <a:r>
              <a:rPr lang="en-US" dirty="0"/>
              <a:t>We got the data from Cem </a:t>
            </a:r>
            <a:r>
              <a:rPr lang="en-US" dirty="0" err="1"/>
              <a:t>Kuscu</a:t>
            </a:r>
            <a:r>
              <a:rPr lang="en-US" dirty="0"/>
              <a:t> -Ph.D., Assistant Professor in the Department of Surgery at the University of Tennessee Health Science Center- to analyze them with bioinformatic tools.</a:t>
            </a:r>
          </a:p>
        </p:txBody>
      </p:sp>
    </p:spTree>
    <p:extLst>
      <p:ext uri="{BB962C8B-B14F-4D97-AF65-F5344CB8AC3E}">
        <p14:creationId xmlns:p14="http://schemas.microsoft.com/office/powerpoint/2010/main" val="1313532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305C0-B045-49FA-8396-D7B5A8D258AF}"/>
              </a:ext>
            </a:extLst>
          </p:cNvPr>
          <p:cNvSpPr>
            <a:spLocks noGrp="1"/>
          </p:cNvSpPr>
          <p:nvPr>
            <p:ph type="title"/>
          </p:nvPr>
        </p:nvSpPr>
        <p:spPr/>
        <p:txBody>
          <a:bodyPr/>
          <a:lstStyle/>
          <a:p>
            <a:r>
              <a:rPr lang="en-US" dirty="0"/>
              <a:t>Collecting Samples</a:t>
            </a:r>
          </a:p>
        </p:txBody>
      </p:sp>
      <p:sp>
        <p:nvSpPr>
          <p:cNvPr id="3" name="Content Placeholder 2">
            <a:extLst>
              <a:ext uri="{FF2B5EF4-FFF2-40B4-BE49-F238E27FC236}">
                <a16:creationId xmlns:a16="http://schemas.microsoft.com/office/drawing/2014/main" id="{BC4D178B-3518-407E-9266-4226135DA2ED}"/>
              </a:ext>
            </a:extLst>
          </p:cNvPr>
          <p:cNvSpPr>
            <a:spLocks noGrp="1"/>
          </p:cNvSpPr>
          <p:nvPr>
            <p:ph idx="1"/>
          </p:nvPr>
        </p:nvSpPr>
        <p:spPr/>
        <p:txBody>
          <a:bodyPr/>
          <a:lstStyle/>
          <a:p>
            <a:pPr marL="0" indent="0">
              <a:buNone/>
            </a:pPr>
            <a:endParaRPr lang="en-US" dirty="0"/>
          </a:p>
          <a:p>
            <a:r>
              <a:rPr lang="en-US" dirty="0"/>
              <a:t>  Liver samples were collected from liver transplant surgery patients with the assistance of Dr. Cem </a:t>
            </a:r>
            <a:r>
              <a:rPr lang="en-US" dirty="0" err="1"/>
              <a:t>Kuscu</a:t>
            </a:r>
            <a:r>
              <a:rPr lang="en-US" dirty="0"/>
              <a:t> </a:t>
            </a:r>
            <a:r>
              <a:rPr lang="en-US" dirty="0">
                <a:hlinkClick r:id="rId2"/>
              </a:rPr>
              <a:t>UTHSC</a:t>
            </a:r>
            <a:endParaRPr lang="en-US" dirty="0"/>
          </a:p>
          <a:p>
            <a:r>
              <a:rPr lang="en-US" dirty="0"/>
              <a:t>The collection was conducted under approved ethical guidelines and with informed consent from all participants.</a:t>
            </a:r>
          </a:p>
        </p:txBody>
      </p:sp>
    </p:spTree>
    <p:extLst>
      <p:ext uri="{BB962C8B-B14F-4D97-AF65-F5344CB8AC3E}">
        <p14:creationId xmlns:p14="http://schemas.microsoft.com/office/powerpoint/2010/main" val="1302706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A215E-6ABD-48C7-8FC3-E6574CDDAD43}"/>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226126C7-58E1-45D2-B912-4CB47324DA93}"/>
              </a:ext>
            </a:extLst>
          </p:cNvPr>
          <p:cNvSpPr>
            <a:spLocks noGrp="1"/>
          </p:cNvSpPr>
          <p:nvPr>
            <p:ph idx="1"/>
          </p:nvPr>
        </p:nvSpPr>
        <p:spPr>
          <a:xfrm>
            <a:off x="838200" y="365125"/>
            <a:ext cx="10515600" cy="5811838"/>
          </a:xfrm>
        </p:spPr>
        <p:txBody>
          <a:bodyPr/>
          <a:lstStyle/>
          <a:p>
            <a:r>
              <a:rPr lang="en-US" dirty="0">
                <a:solidFill>
                  <a:srgbClr val="000000"/>
                </a:solidFill>
                <a:latin typeface="Times New Roman" panose="02020603050405020304" pitchFamily="18" charset="0"/>
              </a:rPr>
              <a:t>Samples</a:t>
            </a:r>
            <a:r>
              <a:rPr lang="en-US" sz="2800" b="0" i="0" u="none" strike="noStrike" baseline="0" dirty="0">
                <a:solidFill>
                  <a:srgbClr val="000000"/>
                </a:solidFill>
                <a:latin typeface="Times New Roman" panose="02020603050405020304" pitchFamily="18" charset="0"/>
              </a:rPr>
              <a:t> included 10 patients with ethanol-induced liver disease (EtOH), 9 patients with non-alcoholic steatohepatitis (NASH), and 6 healthy control individuals.  </a:t>
            </a:r>
            <a:endParaRPr lang="en-US" dirty="0"/>
          </a:p>
        </p:txBody>
      </p:sp>
      <p:pic>
        <p:nvPicPr>
          <p:cNvPr id="4" name="Content Placeholder 4">
            <a:extLst>
              <a:ext uri="{FF2B5EF4-FFF2-40B4-BE49-F238E27FC236}">
                <a16:creationId xmlns:a16="http://schemas.microsoft.com/office/drawing/2014/main" id="{93E0B923-D475-4347-95D4-F2F1786445E8}"/>
              </a:ext>
            </a:extLst>
          </p:cNvPr>
          <p:cNvPicPr>
            <a:picLocks noChangeAspect="1"/>
          </p:cNvPicPr>
          <p:nvPr/>
        </p:nvPicPr>
        <p:blipFill>
          <a:blip r:embed="rId2"/>
          <a:stretch>
            <a:fillRect/>
          </a:stretch>
        </p:blipFill>
        <p:spPr>
          <a:xfrm>
            <a:off x="4266155" y="1825625"/>
            <a:ext cx="3659690" cy="4351338"/>
          </a:xfrm>
          <a:prstGeom prst="rect">
            <a:avLst/>
          </a:prstGeom>
        </p:spPr>
      </p:pic>
    </p:spTree>
    <p:extLst>
      <p:ext uri="{BB962C8B-B14F-4D97-AF65-F5344CB8AC3E}">
        <p14:creationId xmlns:p14="http://schemas.microsoft.com/office/powerpoint/2010/main" val="1765355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3B16E-AC58-4E97-9F81-881423AC4E80}"/>
              </a:ext>
            </a:extLst>
          </p:cNvPr>
          <p:cNvSpPr>
            <a:spLocks noGrp="1"/>
          </p:cNvSpPr>
          <p:nvPr>
            <p:ph type="title"/>
          </p:nvPr>
        </p:nvSpPr>
        <p:spPr/>
        <p:txBody>
          <a:bodyPr/>
          <a:lstStyle/>
          <a:p>
            <a:r>
              <a:rPr lang="en-US" dirty="0"/>
              <a:t>RNA-Seq Procedure</a:t>
            </a:r>
          </a:p>
        </p:txBody>
      </p:sp>
      <p:sp>
        <p:nvSpPr>
          <p:cNvPr id="3" name="Content Placeholder 2">
            <a:extLst>
              <a:ext uri="{FF2B5EF4-FFF2-40B4-BE49-F238E27FC236}">
                <a16:creationId xmlns:a16="http://schemas.microsoft.com/office/drawing/2014/main" id="{21368EEC-F444-4100-9ED4-65BD3BFFB91D}"/>
              </a:ext>
            </a:extLst>
          </p:cNvPr>
          <p:cNvSpPr>
            <a:spLocks noGrp="1"/>
          </p:cNvSpPr>
          <p:nvPr>
            <p:ph idx="1"/>
          </p:nvPr>
        </p:nvSpPr>
        <p:spPr/>
        <p:txBody>
          <a:bodyPr>
            <a:normAutofit fontScale="70000" lnSpcReduction="20000"/>
          </a:bodyPr>
          <a:lstStyle/>
          <a:p>
            <a:pPr algn="l"/>
            <a:endParaRPr lang="en-US" sz="1800" b="0" i="0" u="none" strike="noStrike" baseline="0" dirty="0">
              <a:solidFill>
                <a:srgbClr val="000000"/>
              </a:solidFill>
              <a:latin typeface="Times New Roman" panose="02020603050405020304" pitchFamily="18" charset="0"/>
            </a:endParaRPr>
          </a:p>
          <a:p>
            <a:r>
              <a:rPr lang="en-US" sz="1800" b="1" i="0" u="none" strike="noStrike" baseline="0" dirty="0">
                <a:solidFill>
                  <a:srgbClr val="000000"/>
                </a:solidFill>
                <a:latin typeface="Times New Roman" panose="02020603050405020304" pitchFamily="18" charset="0"/>
              </a:rPr>
              <a:t>Sample Preservation </a:t>
            </a:r>
            <a:endParaRPr lang="en-US" sz="1800" b="0" i="0" u="none" strike="noStrike" baseline="0" dirty="0">
              <a:solidFill>
                <a:srgbClr val="000000"/>
              </a:solidFill>
              <a:latin typeface="Times New Roman" panose="02020603050405020304" pitchFamily="18" charset="0"/>
            </a:endParaRPr>
          </a:p>
          <a:p>
            <a:r>
              <a:rPr lang="en-US" sz="1800" b="0" i="0" u="none" strike="noStrike" baseline="0" dirty="0">
                <a:solidFill>
                  <a:srgbClr val="000000"/>
                </a:solidFill>
                <a:latin typeface="Times New Roman" panose="02020603050405020304" pitchFamily="18" charset="0"/>
              </a:rPr>
              <a:t>After collection, the tissue samples were immediately preserved using </a:t>
            </a:r>
            <a:r>
              <a:rPr lang="en-US" sz="1800" b="1" i="0" u="none" strike="noStrike" baseline="0" dirty="0">
                <a:solidFill>
                  <a:srgbClr val="000000"/>
                </a:solidFill>
                <a:latin typeface="Times New Roman" panose="02020603050405020304" pitchFamily="18" charset="0"/>
              </a:rPr>
              <a:t>RNA Later solution (</a:t>
            </a:r>
            <a:r>
              <a:rPr lang="en-US" sz="1800" b="1" i="0" u="none" strike="noStrike" baseline="0" dirty="0" err="1">
                <a:solidFill>
                  <a:srgbClr val="000000"/>
                </a:solidFill>
                <a:latin typeface="Times New Roman" panose="02020603050405020304" pitchFamily="18" charset="0"/>
              </a:rPr>
              <a:t>ThermoFisher</a:t>
            </a:r>
            <a:r>
              <a:rPr lang="en-US" sz="1800" b="1" i="0" u="none" strike="noStrike" baseline="0" dirty="0">
                <a:solidFill>
                  <a:srgbClr val="000000"/>
                </a:solidFill>
                <a:latin typeface="Times New Roman" panose="02020603050405020304" pitchFamily="18" charset="0"/>
              </a:rPr>
              <a:t> AM7020) </a:t>
            </a:r>
            <a:r>
              <a:rPr lang="en-US" sz="1800" b="0" i="0" u="none" strike="noStrike" baseline="0" dirty="0">
                <a:solidFill>
                  <a:srgbClr val="000000"/>
                </a:solidFill>
                <a:latin typeface="Times New Roman" panose="02020603050405020304" pitchFamily="18" charset="0"/>
              </a:rPr>
              <a:t>to maintain RNA integrity. After 24 hours in RNA Later, the samples were frozen at -80°C for long-term storage until RNA extraction. </a:t>
            </a:r>
          </a:p>
          <a:p>
            <a:r>
              <a:rPr lang="en-US" sz="1800" b="1" i="0" u="none" strike="noStrike" baseline="0" dirty="0">
                <a:solidFill>
                  <a:srgbClr val="000000"/>
                </a:solidFill>
                <a:latin typeface="Times New Roman" panose="02020603050405020304" pitchFamily="18" charset="0"/>
              </a:rPr>
              <a:t>RNA Isolation </a:t>
            </a:r>
            <a:endParaRPr lang="en-US" sz="1800" b="0" i="0" u="none" strike="noStrike" baseline="0" dirty="0">
              <a:solidFill>
                <a:srgbClr val="000000"/>
              </a:solidFill>
              <a:latin typeface="Times New Roman" panose="02020603050405020304" pitchFamily="18" charset="0"/>
            </a:endParaRPr>
          </a:p>
          <a:p>
            <a:r>
              <a:rPr lang="en-US" sz="1800" b="0" i="0" u="none" strike="noStrike" baseline="0" dirty="0">
                <a:solidFill>
                  <a:srgbClr val="000000"/>
                </a:solidFill>
                <a:latin typeface="Times New Roman" panose="02020603050405020304" pitchFamily="18" charset="0"/>
              </a:rPr>
              <a:t>Total RNA was extracted from the frozen liver tissues using the </a:t>
            </a:r>
            <a:r>
              <a:rPr lang="en-US" sz="1800" b="1" i="0" u="none" strike="noStrike" baseline="0" dirty="0" err="1">
                <a:solidFill>
                  <a:srgbClr val="000000"/>
                </a:solidFill>
                <a:latin typeface="Times New Roman" panose="02020603050405020304" pitchFamily="18" charset="0"/>
              </a:rPr>
              <a:t>Zymo</a:t>
            </a:r>
            <a:r>
              <a:rPr lang="en-US" sz="1800" b="1" i="0" u="none" strike="noStrike" baseline="0" dirty="0">
                <a:solidFill>
                  <a:srgbClr val="000000"/>
                </a:solidFill>
                <a:latin typeface="Times New Roman" panose="02020603050405020304" pitchFamily="18" charset="0"/>
              </a:rPr>
              <a:t> Direct-</a:t>
            </a:r>
            <a:r>
              <a:rPr lang="en-US" sz="1800" b="1" i="0" u="none" strike="noStrike" baseline="0" dirty="0" err="1">
                <a:solidFill>
                  <a:srgbClr val="000000"/>
                </a:solidFill>
                <a:latin typeface="Times New Roman" panose="02020603050405020304" pitchFamily="18" charset="0"/>
              </a:rPr>
              <a:t>zol</a:t>
            </a:r>
            <a:r>
              <a:rPr lang="en-US" sz="1800" b="1" i="0" u="none" strike="noStrike" baseline="0" dirty="0">
                <a:solidFill>
                  <a:srgbClr val="000000"/>
                </a:solidFill>
                <a:latin typeface="Times New Roman" panose="02020603050405020304" pitchFamily="18" charset="0"/>
              </a:rPr>
              <a:t> RNA Miniprep Kit (R2050)</a:t>
            </a:r>
            <a:r>
              <a:rPr lang="en-US" sz="1800" b="0" i="0" u="none" strike="noStrike" baseline="0" dirty="0">
                <a:solidFill>
                  <a:srgbClr val="000000"/>
                </a:solidFill>
                <a:latin typeface="Times New Roman" panose="02020603050405020304" pitchFamily="18" charset="0"/>
              </a:rPr>
              <a:t>, following the manufacturer’s protocol. An on-column DNase I treatment was performed to remove any contaminating genomic DNA. The extracted RNA was quantified using a </a:t>
            </a:r>
            <a:r>
              <a:rPr lang="en-US" sz="1800" b="1" i="0" u="none" strike="noStrike" baseline="0" dirty="0" err="1">
                <a:solidFill>
                  <a:srgbClr val="000000"/>
                </a:solidFill>
                <a:latin typeface="Times New Roman" panose="02020603050405020304" pitchFamily="18" charset="0"/>
              </a:rPr>
              <a:t>NanoDrop</a:t>
            </a:r>
            <a:r>
              <a:rPr lang="en-US" sz="1800" b="1" i="0" u="none" strike="noStrike" baseline="0" dirty="0">
                <a:solidFill>
                  <a:srgbClr val="000000"/>
                </a:solidFill>
                <a:latin typeface="Times New Roman" panose="02020603050405020304" pitchFamily="18" charset="0"/>
              </a:rPr>
              <a:t> Spectrophotometer</a:t>
            </a:r>
            <a:r>
              <a:rPr lang="en-US" sz="1800" b="0" i="0" u="none" strike="noStrike" baseline="0" dirty="0">
                <a:solidFill>
                  <a:srgbClr val="000000"/>
                </a:solidFill>
                <a:latin typeface="Times New Roman" panose="02020603050405020304" pitchFamily="18" charset="0"/>
              </a:rPr>
              <a:t>, and the quality was assessed using an </a:t>
            </a:r>
            <a:r>
              <a:rPr lang="en-US" sz="1800" b="1" i="0" u="none" strike="noStrike" baseline="0" dirty="0">
                <a:solidFill>
                  <a:srgbClr val="000000"/>
                </a:solidFill>
                <a:latin typeface="Times New Roman" panose="02020603050405020304" pitchFamily="18" charset="0"/>
              </a:rPr>
              <a:t>Agilent 2100 Bioanalyzer </a:t>
            </a:r>
            <a:r>
              <a:rPr lang="en-US" sz="1800" b="0" i="0" u="none" strike="noStrike" baseline="0" dirty="0">
                <a:solidFill>
                  <a:srgbClr val="000000"/>
                </a:solidFill>
                <a:latin typeface="Times New Roman" panose="02020603050405020304" pitchFamily="18" charset="0"/>
              </a:rPr>
              <a:t>to ensure high-quality RNA suitable for downstream sequencing applications. </a:t>
            </a:r>
          </a:p>
          <a:p>
            <a:r>
              <a:rPr lang="en-US" sz="1800" b="1" i="0" u="none" strike="noStrike" baseline="0" dirty="0">
                <a:solidFill>
                  <a:srgbClr val="000000"/>
                </a:solidFill>
                <a:latin typeface="Times New Roman" panose="02020603050405020304" pitchFamily="18" charset="0"/>
              </a:rPr>
              <a:t>RNA Library Preparation </a:t>
            </a:r>
            <a:endParaRPr lang="en-US" sz="1800" b="0" i="0" u="none" strike="noStrike" baseline="0" dirty="0">
              <a:solidFill>
                <a:srgbClr val="000000"/>
              </a:solidFill>
              <a:latin typeface="Times New Roman" panose="02020603050405020304" pitchFamily="18" charset="0"/>
            </a:endParaRPr>
          </a:p>
          <a:p>
            <a:r>
              <a:rPr lang="en-US" sz="1800" b="0" i="0" u="none" strike="noStrike" baseline="0" dirty="0">
                <a:solidFill>
                  <a:srgbClr val="000000"/>
                </a:solidFill>
                <a:latin typeface="Times New Roman" panose="02020603050405020304" pitchFamily="18" charset="0"/>
              </a:rPr>
              <a:t>The library preparation was conducted using the </a:t>
            </a:r>
            <a:r>
              <a:rPr lang="en-US" sz="1800" b="1" i="0" u="none" strike="noStrike" baseline="0" dirty="0" err="1">
                <a:solidFill>
                  <a:srgbClr val="000000"/>
                </a:solidFill>
                <a:latin typeface="Times New Roman" panose="02020603050405020304" pitchFamily="18" charset="0"/>
              </a:rPr>
              <a:t>NEBNext</a:t>
            </a:r>
            <a:r>
              <a:rPr lang="en-US" sz="1800" b="1" i="0" u="none" strike="noStrike" baseline="0" dirty="0">
                <a:solidFill>
                  <a:srgbClr val="000000"/>
                </a:solidFill>
                <a:latin typeface="Times New Roman" panose="02020603050405020304" pitchFamily="18" charset="0"/>
              </a:rPr>
              <a:t>® Ultra™ II RNA Library Prep Kit for Illumina® (NEB #7775)</a:t>
            </a:r>
            <a:r>
              <a:rPr lang="en-US" sz="1800" b="0" i="0" u="none" strike="noStrike" baseline="0" dirty="0">
                <a:solidFill>
                  <a:srgbClr val="000000"/>
                </a:solidFill>
                <a:latin typeface="Times New Roman" panose="02020603050405020304" pitchFamily="18" charset="0"/>
              </a:rPr>
              <a:t>, according to the manufacturer's protocol. For each sample, 500 ng of total RNA was used, and mRNA was enriched using </a:t>
            </a:r>
            <a:r>
              <a:rPr lang="en-US" sz="1800" b="1" i="0" u="none" strike="noStrike" baseline="0" dirty="0">
                <a:solidFill>
                  <a:srgbClr val="000000"/>
                </a:solidFill>
                <a:latin typeface="Times New Roman" panose="02020603050405020304" pitchFamily="18" charset="0"/>
              </a:rPr>
              <a:t>poly(A) magnetic beads</a:t>
            </a:r>
            <a:r>
              <a:rPr lang="en-US" sz="1800" b="0" i="0" u="none" strike="noStrike" baseline="0" dirty="0">
                <a:solidFill>
                  <a:srgbClr val="000000"/>
                </a:solidFill>
                <a:latin typeface="Times New Roman" panose="02020603050405020304" pitchFamily="18" charset="0"/>
              </a:rPr>
              <a:t>. After mRNA enrichment, reverse transcription was performed to generate cDNA, which was then prepared for sequencing. </a:t>
            </a:r>
          </a:p>
          <a:p>
            <a:r>
              <a:rPr lang="en-US" sz="1800" b="0" i="0" u="none" strike="noStrike" baseline="0" dirty="0">
                <a:solidFill>
                  <a:srgbClr val="000000"/>
                </a:solidFill>
                <a:latin typeface="Times New Roman" panose="02020603050405020304" pitchFamily="18" charset="0"/>
              </a:rPr>
              <a:t>The resulting cDNA libraries were pooled equimolarly to a final </a:t>
            </a:r>
            <a:r>
              <a:rPr lang="en-US" sz="1800" b="0" i="0" u="none" strike="noStrike" baseline="0" dirty="0" err="1">
                <a:solidFill>
                  <a:srgbClr val="000000"/>
                </a:solidFill>
                <a:latin typeface="Times New Roman" panose="02020603050405020304" pitchFamily="18" charset="0"/>
              </a:rPr>
              <a:t>concen-tration</a:t>
            </a:r>
            <a:r>
              <a:rPr lang="en-US" sz="1800" b="0" i="0" u="none" strike="noStrike" baseline="0" dirty="0">
                <a:solidFill>
                  <a:srgbClr val="000000"/>
                </a:solidFill>
                <a:latin typeface="Times New Roman" panose="02020603050405020304" pitchFamily="18" charset="0"/>
              </a:rPr>
              <a:t> of 4 </a:t>
            </a:r>
            <a:r>
              <a:rPr lang="en-US" sz="1800" b="0" i="0" u="none" strike="noStrike" baseline="0" dirty="0" err="1">
                <a:solidFill>
                  <a:srgbClr val="000000"/>
                </a:solidFill>
                <a:latin typeface="Times New Roman" panose="02020603050405020304" pitchFamily="18" charset="0"/>
              </a:rPr>
              <a:t>nM.</a:t>
            </a:r>
            <a:r>
              <a:rPr lang="en-US" sz="1800" b="0" i="0" u="none" strike="noStrike" baseline="0" dirty="0">
                <a:solidFill>
                  <a:srgbClr val="000000"/>
                </a:solidFill>
                <a:latin typeface="Times New Roman" panose="02020603050405020304" pitchFamily="18" charset="0"/>
              </a:rPr>
              <a:t> </a:t>
            </a:r>
          </a:p>
          <a:p>
            <a:r>
              <a:rPr lang="en-US" sz="1800" b="0" i="0" u="none" strike="noStrike" baseline="0" dirty="0">
                <a:solidFill>
                  <a:srgbClr val="000000"/>
                </a:solidFill>
                <a:latin typeface="Times New Roman" panose="02020603050405020304" pitchFamily="18" charset="0"/>
              </a:rPr>
              <a:t>Each library was checked for quality using the </a:t>
            </a:r>
            <a:r>
              <a:rPr lang="en-US" sz="1800" b="1" i="0" u="none" strike="noStrike" baseline="0" dirty="0">
                <a:solidFill>
                  <a:srgbClr val="000000"/>
                </a:solidFill>
                <a:latin typeface="Times New Roman" panose="02020603050405020304" pitchFamily="18" charset="0"/>
              </a:rPr>
              <a:t>Agilent Bioanalyzer</a:t>
            </a:r>
            <a:r>
              <a:rPr lang="en-US" sz="1800" b="0" i="0" u="none" strike="noStrike" baseline="0" dirty="0">
                <a:solidFill>
                  <a:srgbClr val="000000"/>
                </a:solidFill>
                <a:latin typeface="Times New Roman" panose="02020603050405020304" pitchFamily="18" charset="0"/>
              </a:rPr>
              <a:t>, and the size distribution was confirmed to be in the appropriate range for Illumina sequencing. </a:t>
            </a:r>
          </a:p>
          <a:p>
            <a:r>
              <a:rPr lang="en-US" sz="1800" b="1" i="0" u="none" strike="noStrike" baseline="0" dirty="0">
                <a:solidFill>
                  <a:srgbClr val="000000"/>
                </a:solidFill>
                <a:latin typeface="Times New Roman" panose="02020603050405020304" pitchFamily="18" charset="0"/>
              </a:rPr>
              <a:t>Sequencing </a:t>
            </a:r>
            <a:endParaRPr lang="en-US" sz="1800" b="0" i="0" u="none" strike="noStrike" baseline="0" dirty="0">
              <a:solidFill>
                <a:srgbClr val="000000"/>
              </a:solidFill>
              <a:latin typeface="Times New Roman" panose="02020603050405020304" pitchFamily="18" charset="0"/>
            </a:endParaRPr>
          </a:p>
          <a:p>
            <a:r>
              <a:rPr lang="en-US" sz="1800" b="0" i="0" u="none" strike="noStrike" baseline="0" dirty="0">
                <a:solidFill>
                  <a:srgbClr val="000000"/>
                </a:solidFill>
                <a:latin typeface="Times New Roman" panose="02020603050405020304" pitchFamily="18" charset="0"/>
              </a:rPr>
              <a:t>The pooled cDNA libraries were sequenced on an </a:t>
            </a:r>
            <a:r>
              <a:rPr lang="en-US" sz="1800" b="1" i="0" u="none" strike="noStrike" baseline="0" dirty="0">
                <a:solidFill>
                  <a:srgbClr val="000000"/>
                </a:solidFill>
                <a:latin typeface="Times New Roman" panose="02020603050405020304" pitchFamily="18" charset="0"/>
              </a:rPr>
              <a:t>Illumina </a:t>
            </a:r>
            <a:r>
              <a:rPr lang="en-US" sz="1800" b="1" i="0" u="none" strike="noStrike" baseline="0" dirty="0" err="1">
                <a:solidFill>
                  <a:srgbClr val="000000"/>
                </a:solidFill>
                <a:latin typeface="Times New Roman" panose="02020603050405020304" pitchFamily="18" charset="0"/>
              </a:rPr>
              <a:t>HiSeq</a:t>
            </a:r>
            <a:r>
              <a:rPr lang="en-US" sz="1800" b="1" i="0" u="none" strike="noStrike" baseline="0" dirty="0">
                <a:solidFill>
                  <a:srgbClr val="000000"/>
                </a:solidFill>
                <a:latin typeface="Times New Roman" panose="02020603050405020304" pitchFamily="18" charset="0"/>
              </a:rPr>
              <a:t> plat-form </a:t>
            </a:r>
            <a:r>
              <a:rPr lang="en-US" sz="1800" b="0" i="0" u="none" strike="noStrike" baseline="0" dirty="0">
                <a:solidFill>
                  <a:srgbClr val="000000"/>
                </a:solidFill>
                <a:latin typeface="Times New Roman" panose="02020603050405020304" pitchFamily="18" charset="0"/>
              </a:rPr>
              <a:t>at the Oklahoma Medical Research Foundation (OMRF). Paired-end sequencing was performed with 150 bp read lengths, generating an average of 20 million reads per sample. The sequencing facility demultiplexed the raw data, providing individual FASTQ files for each sample.</a:t>
            </a:r>
            <a:endParaRPr lang="en-US" dirty="0"/>
          </a:p>
        </p:txBody>
      </p:sp>
    </p:spTree>
    <p:extLst>
      <p:ext uri="{BB962C8B-B14F-4D97-AF65-F5344CB8AC3E}">
        <p14:creationId xmlns:p14="http://schemas.microsoft.com/office/powerpoint/2010/main" val="3766443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E7D92-0F08-438B-AF8D-1AEA96EFB4E5}"/>
              </a:ext>
            </a:extLst>
          </p:cNvPr>
          <p:cNvSpPr>
            <a:spLocks noGrp="1"/>
          </p:cNvSpPr>
          <p:nvPr>
            <p:ph type="title"/>
          </p:nvPr>
        </p:nvSpPr>
        <p:spPr>
          <a:xfrm>
            <a:off x="838200" y="0"/>
            <a:ext cx="10515600" cy="1325563"/>
          </a:xfrm>
        </p:spPr>
        <p:txBody>
          <a:bodyPr/>
          <a:lstStyle/>
          <a:p>
            <a:r>
              <a:rPr lang="en-US" dirty="0"/>
              <a:t> RNA-Seq Analysis</a:t>
            </a:r>
          </a:p>
        </p:txBody>
      </p:sp>
      <p:sp>
        <p:nvSpPr>
          <p:cNvPr id="3" name="Content Placeholder 2">
            <a:extLst>
              <a:ext uri="{FF2B5EF4-FFF2-40B4-BE49-F238E27FC236}">
                <a16:creationId xmlns:a16="http://schemas.microsoft.com/office/drawing/2014/main" id="{B30D09C0-DCFC-4A51-931A-2F7E67A949B2}"/>
              </a:ext>
            </a:extLst>
          </p:cNvPr>
          <p:cNvSpPr>
            <a:spLocks noGrp="1"/>
          </p:cNvSpPr>
          <p:nvPr>
            <p:ph idx="1"/>
          </p:nvPr>
        </p:nvSpPr>
        <p:spPr>
          <a:xfrm>
            <a:off x="838200" y="1170432"/>
            <a:ext cx="10515600" cy="5006531"/>
          </a:xfrm>
        </p:spPr>
        <p:txBody>
          <a:bodyPr/>
          <a:lstStyle/>
          <a:p>
            <a:r>
              <a:rPr lang="en-US" dirty="0"/>
              <a:t>The FASTQ files used in this study were obtained using </a:t>
            </a:r>
            <a:r>
              <a:rPr lang="en-US" dirty="0" err="1"/>
              <a:t>Halil</a:t>
            </a:r>
            <a:r>
              <a:rPr lang="en-US" dirty="0"/>
              <a:t> </a:t>
            </a:r>
            <a:r>
              <a:rPr lang="en-US" dirty="0" err="1"/>
              <a:t>Bisgin's</a:t>
            </a:r>
            <a:r>
              <a:rPr lang="en-US" dirty="0"/>
              <a:t> Globus account. </a:t>
            </a:r>
            <a:r>
              <a:rPr lang="en-US" dirty="0" err="1"/>
              <a:t>Halil</a:t>
            </a:r>
            <a:r>
              <a:rPr lang="en-US" dirty="0"/>
              <a:t> </a:t>
            </a:r>
            <a:r>
              <a:rPr lang="en-US" dirty="0" err="1"/>
              <a:t>Bisgin</a:t>
            </a:r>
            <a:r>
              <a:rPr lang="en-US" dirty="0"/>
              <a:t> is an Associate Professor of Computer Science, College of Innovation and Technology, The University of Michigan-Flint.</a:t>
            </a:r>
          </a:p>
          <a:p>
            <a:endParaRPr lang="en-US" dirty="0"/>
          </a:p>
          <a:p>
            <a:endParaRPr lang="en-US" dirty="0"/>
          </a:p>
        </p:txBody>
      </p:sp>
      <p:pic>
        <p:nvPicPr>
          <p:cNvPr id="5" name="Picture 4">
            <a:extLst>
              <a:ext uri="{FF2B5EF4-FFF2-40B4-BE49-F238E27FC236}">
                <a16:creationId xmlns:a16="http://schemas.microsoft.com/office/drawing/2014/main" id="{D1619C4D-43B2-4727-82EE-A5E51391E84A}"/>
              </a:ext>
            </a:extLst>
          </p:cNvPr>
          <p:cNvPicPr>
            <a:picLocks noChangeAspect="1"/>
          </p:cNvPicPr>
          <p:nvPr/>
        </p:nvPicPr>
        <p:blipFill>
          <a:blip r:embed="rId2"/>
          <a:stretch>
            <a:fillRect/>
          </a:stretch>
        </p:blipFill>
        <p:spPr>
          <a:xfrm>
            <a:off x="3755024" y="2495995"/>
            <a:ext cx="4520296" cy="4055171"/>
          </a:xfrm>
          <a:prstGeom prst="rect">
            <a:avLst/>
          </a:prstGeom>
        </p:spPr>
      </p:pic>
    </p:spTree>
    <p:extLst>
      <p:ext uri="{BB962C8B-B14F-4D97-AF65-F5344CB8AC3E}">
        <p14:creationId xmlns:p14="http://schemas.microsoft.com/office/powerpoint/2010/main" val="4475669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TotalTime>
  <Words>1950</Words>
  <Application>Microsoft Office PowerPoint</Application>
  <PresentationFormat>Widescreen</PresentationFormat>
  <Paragraphs>123</Paragraphs>
  <Slides>28</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28</vt:i4>
      </vt:variant>
    </vt:vector>
  </HeadingPairs>
  <TitlesOfParts>
    <vt:vector size="35" baseType="lpstr">
      <vt:lpstr>Arial</vt:lpstr>
      <vt:lpstr>Calibri</vt:lpstr>
      <vt:lpstr>Calibri Light</vt:lpstr>
      <vt:lpstr>Times New Roman</vt:lpstr>
      <vt:lpstr>Office Theme</vt:lpstr>
      <vt:lpstr>Packager Shell Object</vt:lpstr>
      <vt:lpstr>Package</vt:lpstr>
      <vt:lpstr>Progress </vt:lpstr>
      <vt:lpstr>Importance of Early Diagnosis</vt:lpstr>
      <vt:lpstr>Our Project</vt:lpstr>
      <vt:lpstr> </vt:lpstr>
      <vt:lpstr> </vt:lpstr>
      <vt:lpstr>Collecting Samples</vt:lpstr>
      <vt:lpstr> </vt:lpstr>
      <vt:lpstr>RNA-Seq Procedure</vt:lpstr>
      <vt:lpstr> RNA-Seq Analysis</vt:lpstr>
      <vt:lpstr>RNA-Seq Analysis - Globus</vt:lpstr>
      <vt:lpstr>RNA-Seq Analysis – Globus</vt:lpstr>
      <vt:lpstr> </vt:lpstr>
      <vt:lpstr> </vt:lpstr>
      <vt:lpstr> </vt:lpstr>
      <vt:lpstr> </vt:lpstr>
      <vt:lpstr> </vt:lpstr>
      <vt:lpstr> </vt:lpstr>
      <vt:lpstr> </vt:lpstr>
      <vt:lpstr> </vt:lpstr>
      <vt:lpstr> </vt:lpstr>
      <vt:lpstr> </vt:lpstr>
      <vt:lpstr> </vt:lpstr>
      <vt:lpstr> </vt:lpstr>
      <vt:lpstr> </vt:lpstr>
      <vt:lpstr>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 </dc:title>
  <dc:creator>Yeşim Fidan</dc:creator>
  <cp:lastModifiedBy>Yeşim Fidan</cp:lastModifiedBy>
  <cp:revision>21</cp:revision>
  <dcterms:created xsi:type="dcterms:W3CDTF">2025-02-16T10:18:29Z</dcterms:created>
  <dcterms:modified xsi:type="dcterms:W3CDTF">2025-02-16T13:38:46Z</dcterms:modified>
</cp:coreProperties>
</file>

<file path=docProps/thumbnail.jpeg>
</file>